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5" r:id="rId1"/>
  </p:sldMasterIdLst>
  <p:sldIdLst>
    <p:sldId id="256" r:id="rId2"/>
    <p:sldId id="257" r:id="rId3"/>
    <p:sldId id="259" r:id="rId4"/>
    <p:sldId id="258"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90" autoAdjust="0"/>
    <p:restoredTop sz="94660"/>
  </p:normalViewPr>
  <p:slideViewPr>
    <p:cSldViewPr snapToGrid="0">
      <p:cViewPr varScale="1">
        <p:scale>
          <a:sx n="86" d="100"/>
          <a:sy n="86" d="100"/>
        </p:scale>
        <p:origin x="331"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3/15/2021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93054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319718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3/15/2021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6351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3/15/2021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4250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3/15/2021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61710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03395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35404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969055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5517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3/15/2021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6615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3/15/2021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42440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3/15/2021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5485178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18" r:id="rId6"/>
    <p:sldLayoutId id="2147483714" r:id="rId7"/>
    <p:sldLayoutId id="2147483715" r:id="rId8"/>
    <p:sldLayoutId id="2147483716" r:id="rId9"/>
    <p:sldLayoutId id="2147483717" r:id="rId10"/>
    <p:sldLayoutId id="2147483719"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
            <a:extLst>
              <a:ext uri="{FF2B5EF4-FFF2-40B4-BE49-F238E27FC236}">
                <a16:creationId xmlns:a16="http://schemas.microsoft.com/office/drawing/2014/main" id="{DFD87A21-783C-4F4D-B630-EF8BD7C82E68}"/>
              </a:ext>
            </a:extLst>
          </p:cNvPr>
          <p:cNvPicPr>
            <a:picLocks noChangeAspect="1"/>
          </p:cNvPicPr>
          <p:nvPr/>
        </p:nvPicPr>
        <p:blipFill rotWithShape="1">
          <a:blip r:embed="rId2">
            <a:alphaModFix/>
          </a:blip>
          <a:srcRect/>
          <a:stretch/>
        </p:blipFill>
        <p:spPr>
          <a:xfrm>
            <a:off x="0" y="1"/>
            <a:ext cx="12898295" cy="7196104"/>
          </a:xfrm>
          <a:prstGeom prst="rect">
            <a:avLst/>
          </a:prstGeom>
        </p:spPr>
      </p:pic>
      <p:sp>
        <p:nvSpPr>
          <p:cNvPr id="15" name="Rectangle 10">
            <a:extLst>
              <a:ext uri="{FF2B5EF4-FFF2-40B4-BE49-F238E27FC236}">
                <a16:creationId xmlns:a16="http://schemas.microsoft.com/office/drawing/2014/main" id="{F789D439-D937-4847-B1C2-C6DD2B6A6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307" y="-2"/>
            <a:ext cx="12188952"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67904D-82FE-4F83-9C9E-6D6D71232B72}"/>
              </a:ext>
            </a:extLst>
          </p:cNvPr>
          <p:cNvSpPr>
            <a:spLocks noGrp="1"/>
          </p:cNvSpPr>
          <p:nvPr>
            <p:ph type="ctrTitle"/>
          </p:nvPr>
        </p:nvSpPr>
        <p:spPr>
          <a:xfrm>
            <a:off x="3134536" y="1597157"/>
            <a:ext cx="10225530" cy="1475013"/>
          </a:xfrm>
          <a:effectLst>
            <a:reflection blurRad="6350" stA="50000" endA="300" endPos="38500" dist="50800" dir="5400000" sy="-100000" algn="bl" rotWithShape="0"/>
          </a:effectLst>
          <a:scene3d>
            <a:camera prst="isometricOffAxis1Right"/>
            <a:lightRig rig="threePt" dir="t"/>
          </a:scene3d>
        </p:spPr>
        <p:txBody>
          <a:bodyPr>
            <a:normAutofit fontScale="90000"/>
          </a:bodyPr>
          <a:lstStyle/>
          <a:p>
            <a:r>
              <a:rPr lang="en-US" sz="4000" dirty="0">
                <a:solidFill>
                  <a:schemeClr val="bg1"/>
                </a:solidFill>
              </a:rPr>
              <a:t>                                        </a:t>
            </a:r>
            <a:br>
              <a:rPr lang="en-US" sz="4000" dirty="0">
                <a:solidFill>
                  <a:schemeClr val="bg1"/>
                </a:solidFill>
              </a:rPr>
            </a:br>
            <a:br>
              <a:rPr lang="en-US" sz="6000" dirty="0">
                <a:solidFill>
                  <a:schemeClr val="bg1"/>
                </a:solidFill>
              </a:rPr>
            </a:br>
            <a:r>
              <a:rPr lang="en-US" sz="6000" dirty="0">
                <a:solidFill>
                  <a:schemeClr val="bg1"/>
                </a:solidFill>
              </a:rPr>
              <a:t>FIPRONIL-PLUS-C</a:t>
            </a:r>
            <a:br>
              <a:rPr lang="en-US" sz="6000" dirty="0">
                <a:solidFill>
                  <a:schemeClr val="bg1"/>
                </a:solidFill>
              </a:rPr>
            </a:br>
            <a:r>
              <a:rPr lang="en-US" sz="4800" dirty="0">
                <a:solidFill>
                  <a:schemeClr val="bg1"/>
                </a:solidFill>
              </a:rPr>
              <a:t>                                  </a:t>
            </a:r>
            <a:r>
              <a:rPr lang="en-US" sz="3100" dirty="0">
                <a:solidFill>
                  <a:schemeClr val="bg1"/>
                </a:solidFill>
              </a:rPr>
              <a:t>Fipronil 0.65%</a:t>
            </a:r>
            <a:br>
              <a:rPr lang="en-US" sz="3100" dirty="0">
                <a:solidFill>
                  <a:schemeClr val="bg1"/>
                </a:solidFill>
              </a:rPr>
            </a:br>
            <a:r>
              <a:rPr lang="en-US" sz="3100" dirty="0">
                <a:solidFill>
                  <a:srgbClr val="00B050"/>
                </a:solidFill>
              </a:rPr>
              <a:t>                                                            With</a:t>
            </a:r>
            <a:br>
              <a:rPr lang="en-US" sz="3100" dirty="0">
                <a:solidFill>
                  <a:srgbClr val="00B050"/>
                </a:solidFill>
              </a:rPr>
            </a:br>
            <a:r>
              <a:rPr lang="en-US" sz="3100" dirty="0">
                <a:solidFill>
                  <a:srgbClr val="00B050"/>
                </a:solidFill>
              </a:rPr>
              <a:t>                              Cellulose entrapment technology</a:t>
            </a:r>
          </a:p>
        </p:txBody>
      </p:sp>
      <p:sp>
        <p:nvSpPr>
          <p:cNvPr id="3" name="Subtitle 2">
            <a:extLst>
              <a:ext uri="{FF2B5EF4-FFF2-40B4-BE49-F238E27FC236}">
                <a16:creationId xmlns:a16="http://schemas.microsoft.com/office/drawing/2014/main" id="{ADAA9862-815E-4B59-888C-A70F6B9F1961}"/>
              </a:ext>
            </a:extLst>
          </p:cNvPr>
          <p:cNvSpPr>
            <a:spLocks noGrp="1"/>
          </p:cNvSpPr>
          <p:nvPr>
            <p:ph type="subTitle" idx="1"/>
          </p:nvPr>
        </p:nvSpPr>
        <p:spPr>
          <a:xfrm>
            <a:off x="7056646" y="6192695"/>
            <a:ext cx="5084904" cy="927012"/>
          </a:xfrm>
        </p:spPr>
        <p:txBody>
          <a:bodyPr>
            <a:normAutofit/>
          </a:bodyPr>
          <a:lstStyle/>
          <a:p>
            <a:r>
              <a:rPr lang="en-US" sz="2800" b="1" dirty="0">
                <a:solidFill>
                  <a:schemeClr val="bg1"/>
                </a:solidFill>
              </a:rPr>
              <a:t>ARIZONA CHEMICAL GROUP LLC</a:t>
            </a:r>
          </a:p>
          <a:p>
            <a:endParaRPr lang="en-US" sz="2400" b="1" dirty="0">
              <a:solidFill>
                <a:schemeClr val="bg1"/>
              </a:solidFill>
            </a:endParaRPr>
          </a:p>
        </p:txBody>
      </p:sp>
      <p:pic>
        <p:nvPicPr>
          <p:cNvPr id="17" name="Picture 16" descr="A drawing of a person&#10;&#10;Description automatically generated">
            <a:extLst>
              <a:ext uri="{FF2B5EF4-FFF2-40B4-BE49-F238E27FC236}">
                <a16:creationId xmlns:a16="http://schemas.microsoft.com/office/drawing/2014/main" id="{21D4C825-798E-46B8-86BF-9DCE72D4F5F1}"/>
              </a:ext>
            </a:extLst>
          </p:cNvPr>
          <p:cNvPicPr>
            <a:picLocks noChangeAspect="1"/>
          </p:cNvPicPr>
          <p:nvPr/>
        </p:nvPicPr>
        <p:blipFill>
          <a:blip r:embed="rId3"/>
          <a:stretch>
            <a:fillRect/>
          </a:stretch>
        </p:blipFill>
        <p:spPr>
          <a:xfrm>
            <a:off x="10027972" y="4392957"/>
            <a:ext cx="1466850" cy="1362075"/>
          </a:xfrm>
          <a:prstGeom prst="rect">
            <a:avLst/>
          </a:prstGeom>
          <a:effectLst>
            <a:softEdge rad="152400"/>
          </a:effectLst>
        </p:spPr>
      </p:pic>
    </p:spTree>
    <p:extLst>
      <p:ext uri="{BB962C8B-B14F-4D97-AF65-F5344CB8AC3E}">
        <p14:creationId xmlns:p14="http://schemas.microsoft.com/office/powerpoint/2010/main" val="29118637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D06B3-4569-4F8D-8ED1-B36E7F9836F5}"/>
              </a:ext>
            </a:extLst>
          </p:cNvPr>
          <p:cNvSpPr>
            <a:spLocks noGrp="1"/>
          </p:cNvSpPr>
          <p:nvPr>
            <p:ph type="title"/>
          </p:nvPr>
        </p:nvSpPr>
        <p:spPr/>
        <p:txBody>
          <a:bodyPr>
            <a:normAutofit/>
          </a:bodyPr>
          <a:lstStyle/>
          <a:p>
            <a:r>
              <a:rPr lang="en-US" sz="4400" dirty="0"/>
              <a:t>TESTIMONIALS</a:t>
            </a:r>
          </a:p>
        </p:txBody>
      </p:sp>
      <p:sp>
        <p:nvSpPr>
          <p:cNvPr id="3" name="Content Placeholder 2">
            <a:extLst>
              <a:ext uri="{FF2B5EF4-FFF2-40B4-BE49-F238E27FC236}">
                <a16:creationId xmlns:a16="http://schemas.microsoft.com/office/drawing/2014/main" id="{6342E495-BFC3-41F5-A6F0-6DA3967528D9}"/>
              </a:ext>
            </a:extLst>
          </p:cNvPr>
          <p:cNvSpPr>
            <a:spLocks noGrp="1"/>
          </p:cNvSpPr>
          <p:nvPr>
            <p:ph sz="half" idx="1"/>
          </p:nvPr>
        </p:nvSpPr>
        <p:spPr>
          <a:xfrm>
            <a:off x="581193" y="1717991"/>
            <a:ext cx="5194767" cy="4143060"/>
          </a:xfrm>
        </p:spPr>
        <p:txBody>
          <a:bodyPr>
            <a:normAutofit lnSpcReduction="10000"/>
          </a:bodyPr>
          <a:lstStyle/>
          <a:p>
            <a:r>
              <a:rPr lang="en-US" dirty="0"/>
              <a:t>“I have used this product and have seen the results. It is one of the </a:t>
            </a:r>
            <a:r>
              <a:rPr lang="en-US" b="1" dirty="0">
                <a:solidFill>
                  <a:srgbClr val="0070C0"/>
                </a:solidFill>
              </a:rPr>
              <a:t>best products </a:t>
            </a:r>
            <a:r>
              <a:rPr lang="en-US" dirty="0"/>
              <a:t>I have used on the market today, within 3-5 days all Ants were gone.  I have used other products were the Ants have just moved from place to place however </a:t>
            </a:r>
            <a:r>
              <a:rPr lang="en-US" b="1" dirty="0">
                <a:solidFill>
                  <a:srgbClr val="0070C0"/>
                </a:solidFill>
              </a:rPr>
              <a:t>Fipronil-Plus -C has shown me they did not just move; they died !!!!... </a:t>
            </a:r>
            <a:r>
              <a:rPr lang="en-US" dirty="0"/>
              <a:t>I  recommend the use of this product if you are having issues with ants. thank you </a:t>
            </a:r>
          </a:p>
          <a:p>
            <a:pPr marL="0" indent="0">
              <a:buNone/>
            </a:pPr>
            <a:r>
              <a:rPr lang="en-US" b="1" dirty="0">
                <a:solidFill>
                  <a:srgbClr val="0070C0"/>
                </a:solidFill>
              </a:rPr>
              <a:t>      Wesley. S </a:t>
            </a:r>
          </a:p>
          <a:p>
            <a:pPr marL="0" indent="0">
              <a:buNone/>
            </a:pPr>
            <a:r>
              <a:rPr lang="en-US" b="1" dirty="0">
                <a:solidFill>
                  <a:srgbClr val="0070C0"/>
                </a:solidFill>
              </a:rPr>
              <a:t>       Spray Plus Pest Control.</a:t>
            </a:r>
          </a:p>
        </p:txBody>
      </p:sp>
      <p:sp>
        <p:nvSpPr>
          <p:cNvPr id="4" name="Content Placeholder 3">
            <a:extLst>
              <a:ext uri="{FF2B5EF4-FFF2-40B4-BE49-F238E27FC236}">
                <a16:creationId xmlns:a16="http://schemas.microsoft.com/office/drawing/2014/main" id="{5A2F355A-83A0-4AB2-8A54-5476A97B4998}"/>
              </a:ext>
            </a:extLst>
          </p:cNvPr>
          <p:cNvSpPr>
            <a:spLocks noGrp="1"/>
          </p:cNvSpPr>
          <p:nvPr>
            <p:ph sz="half" idx="2"/>
          </p:nvPr>
        </p:nvSpPr>
        <p:spPr>
          <a:xfrm>
            <a:off x="6236839" y="2228003"/>
            <a:ext cx="5694504" cy="3633047"/>
          </a:xfrm>
        </p:spPr>
        <p:txBody>
          <a:bodyPr>
            <a:normAutofit lnSpcReduction="10000"/>
          </a:bodyPr>
          <a:lstStyle/>
          <a:p>
            <a:r>
              <a:rPr lang="en-US" dirty="0"/>
              <a:t>“I have been doing pest control for over 45 years and I have had the opportunity to use Fipronil-Plus-C  from last September on fire ants ,cockroaches, spiders, crickets and stink bugs </a:t>
            </a:r>
            <a:r>
              <a:rPr lang="en-US" b="1" dirty="0">
                <a:solidFill>
                  <a:srgbClr val="0070C0"/>
                </a:solidFill>
              </a:rPr>
              <a:t>Fipronil plus-C </a:t>
            </a:r>
            <a:r>
              <a:rPr lang="en-US" dirty="0"/>
              <a:t>reminds me of the old time products  when you sprayed the bugs they were dead and you had </a:t>
            </a:r>
            <a:r>
              <a:rPr lang="en-US" dirty="0">
                <a:solidFill>
                  <a:schemeClr val="tx1"/>
                </a:solidFill>
              </a:rPr>
              <a:t>very few call backs</a:t>
            </a:r>
            <a:r>
              <a:rPr lang="en-US" dirty="0"/>
              <a:t>.  I have applied this product at all three use rates with great success on all rates: </a:t>
            </a:r>
            <a:r>
              <a:rPr lang="en-US" b="1" dirty="0">
                <a:solidFill>
                  <a:srgbClr val="0070C0"/>
                </a:solidFill>
              </a:rPr>
              <a:t>less call backs</a:t>
            </a:r>
            <a:r>
              <a:rPr lang="en-US" dirty="0"/>
              <a:t>, </a:t>
            </a:r>
            <a:r>
              <a:rPr lang="en-US" b="1" dirty="0">
                <a:solidFill>
                  <a:srgbClr val="0070C0"/>
                </a:solidFill>
              </a:rPr>
              <a:t>longer lasting with lower toxicity</a:t>
            </a:r>
            <a:r>
              <a:rPr lang="en-US" dirty="0"/>
              <a:t>.  I recommend Fipronil-Plus–C to all my colleagues in the pest control industry.  you will be glad you tried it.” </a:t>
            </a:r>
          </a:p>
          <a:p>
            <a:pPr marL="0" indent="0">
              <a:buNone/>
            </a:pPr>
            <a:r>
              <a:rPr lang="en-US" dirty="0"/>
              <a:t>      -</a:t>
            </a:r>
            <a:r>
              <a:rPr lang="en-US" b="1" dirty="0">
                <a:solidFill>
                  <a:srgbClr val="0070C0"/>
                </a:solidFill>
              </a:rPr>
              <a:t>BOB </a:t>
            </a:r>
            <a:r>
              <a:rPr lang="en-US" b="1" dirty="0" err="1">
                <a:solidFill>
                  <a:srgbClr val="0070C0"/>
                </a:solidFill>
              </a:rPr>
              <a:t>Fahnholz</a:t>
            </a:r>
            <a:r>
              <a:rPr lang="en-US" b="1" dirty="0">
                <a:solidFill>
                  <a:srgbClr val="0070C0"/>
                </a:solidFill>
              </a:rPr>
              <a:t>, </a:t>
            </a:r>
          </a:p>
          <a:p>
            <a:pPr marL="0" indent="0">
              <a:buNone/>
            </a:pPr>
            <a:r>
              <a:rPr lang="en-US" b="1" dirty="0">
                <a:solidFill>
                  <a:srgbClr val="0070C0"/>
                </a:solidFill>
              </a:rPr>
              <a:t>      A-1 Pest, Phoenix AZ</a:t>
            </a:r>
          </a:p>
          <a:p>
            <a:endParaRPr lang="en-US" dirty="0"/>
          </a:p>
        </p:txBody>
      </p:sp>
    </p:spTree>
    <p:extLst>
      <p:ext uri="{BB962C8B-B14F-4D97-AF65-F5344CB8AC3E}">
        <p14:creationId xmlns:p14="http://schemas.microsoft.com/office/powerpoint/2010/main" val="483359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7" name="Rectangle 16">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2A5D0-C6F2-4C1C-9502-E5BD2FCE3C3D}"/>
              </a:ext>
            </a:extLst>
          </p:cNvPr>
          <p:cNvSpPr>
            <a:spLocks noGrp="1"/>
          </p:cNvSpPr>
          <p:nvPr>
            <p:ph type="title"/>
          </p:nvPr>
        </p:nvSpPr>
        <p:spPr>
          <a:xfrm>
            <a:off x="584201" y="702156"/>
            <a:ext cx="7011413" cy="1013800"/>
          </a:xfrm>
        </p:spPr>
        <p:txBody>
          <a:bodyPr vert="horz" lIns="91440" tIns="45720" rIns="91440" bIns="45720" rtlCol="0" anchor="b">
            <a:normAutofit/>
          </a:bodyPr>
          <a:lstStyle/>
          <a:p>
            <a:r>
              <a:rPr lang="en-US" sz="4400" b="0" kern="1200" cap="all" dirty="0">
                <a:solidFill>
                  <a:srgbClr val="0070C0"/>
                </a:solidFill>
                <a:latin typeface="+mj-lt"/>
                <a:ea typeface="+mj-ea"/>
                <a:cs typeface="+mj-cs"/>
              </a:rPr>
              <a:t>FIPRONIL-PLUS-C </a:t>
            </a:r>
          </a:p>
        </p:txBody>
      </p:sp>
      <p:sp>
        <p:nvSpPr>
          <p:cNvPr id="19" name="Rectangle 18">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BBE1C2A5-BCA1-4B0B-AB3C-ABB21488C052}"/>
              </a:ext>
            </a:extLst>
          </p:cNvPr>
          <p:cNvSpPr>
            <a:spLocks noGrp="1"/>
          </p:cNvSpPr>
          <p:nvPr>
            <p:ph sz="half" idx="1"/>
          </p:nvPr>
        </p:nvSpPr>
        <p:spPr>
          <a:xfrm>
            <a:off x="584200" y="1765738"/>
            <a:ext cx="7011413" cy="4093061"/>
          </a:xfrm>
        </p:spPr>
        <p:txBody>
          <a:bodyPr vert="horz" lIns="91440" tIns="45720" rIns="91440" bIns="45720" rtlCol="0" anchor="ctr">
            <a:normAutofit fontScale="92500" lnSpcReduction="10000"/>
          </a:bodyPr>
          <a:lstStyle/>
          <a:p>
            <a:endParaRPr lang="en-US" sz="2400" dirty="0"/>
          </a:p>
          <a:p>
            <a:endParaRPr lang="en-US" sz="2400" dirty="0"/>
          </a:p>
          <a:p>
            <a:r>
              <a:rPr lang="en-US" sz="2400" dirty="0">
                <a:solidFill>
                  <a:srgbClr val="0070C0"/>
                </a:solidFill>
              </a:rPr>
              <a:t>Labeled for Indoor &amp; Outdoor Use.</a:t>
            </a:r>
          </a:p>
          <a:p>
            <a:r>
              <a:rPr lang="en-US" sz="2400" dirty="0">
                <a:solidFill>
                  <a:srgbClr val="0070C0"/>
                </a:solidFill>
              </a:rPr>
              <a:t>Safer to use</a:t>
            </a:r>
          </a:p>
          <a:p>
            <a:r>
              <a:rPr lang="en-US" sz="2400" dirty="0">
                <a:solidFill>
                  <a:srgbClr val="0070C0"/>
                </a:solidFill>
              </a:rPr>
              <a:t>Innovative Cellulose Technology</a:t>
            </a:r>
          </a:p>
          <a:p>
            <a:r>
              <a:rPr lang="en-US" sz="2400" dirty="0">
                <a:solidFill>
                  <a:srgbClr val="0070C0"/>
                </a:solidFill>
              </a:rPr>
              <a:t>Effective at lower use rates</a:t>
            </a:r>
          </a:p>
          <a:p>
            <a:r>
              <a:rPr lang="en-US" sz="2400" dirty="0">
                <a:solidFill>
                  <a:srgbClr val="0070C0"/>
                </a:solidFill>
              </a:rPr>
              <a:t>Less Call backs</a:t>
            </a:r>
          </a:p>
          <a:p>
            <a:r>
              <a:rPr lang="en-US" sz="2400" dirty="0">
                <a:solidFill>
                  <a:srgbClr val="0070C0"/>
                </a:solidFill>
              </a:rPr>
              <a:t>More bang for your buck</a:t>
            </a:r>
          </a:p>
          <a:p>
            <a:endParaRPr lang="en-US" dirty="0"/>
          </a:p>
          <a:p>
            <a:endParaRPr lang="en-US" dirty="0"/>
          </a:p>
          <a:p>
            <a:endParaRPr lang="en-US" dirty="0"/>
          </a:p>
        </p:txBody>
      </p:sp>
      <p:pic>
        <p:nvPicPr>
          <p:cNvPr id="6" name="Content Placeholder 5" descr="A close up of a bottle&#10;&#10;Description automatically generated">
            <a:extLst>
              <a:ext uri="{FF2B5EF4-FFF2-40B4-BE49-F238E27FC236}">
                <a16:creationId xmlns:a16="http://schemas.microsoft.com/office/drawing/2014/main" id="{41DD11B2-4CE1-4C6A-A611-DFE7623C5C9D}"/>
              </a:ext>
            </a:extLst>
          </p:cNvPr>
          <p:cNvPicPr>
            <a:picLocks noGrp="1" noChangeAspect="1"/>
          </p:cNvPicPr>
          <p:nvPr>
            <p:ph sz="half" idx="2"/>
          </p:nvPr>
        </p:nvPicPr>
        <p:blipFill rotWithShape="1">
          <a:blip r:embed="rId2"/>
          <a:srcRect r="-1" b="12294"/>
          <a:stretch/>
        </p:blipFill>
        <p:spPr>
          <a:xfrm>
            <a:off x="7691718" y="601200"/>
            <a:ext cx="4053749" cy="6256799"/>
          </a:xfrm>
          <a:prstGeom prst="rect">
            <a:avLst/>
          </a:prstGeom>
        </p:spPr>
      </p:pic>
    </p:spTree>
    <p:extLst>
      <p:ext uri="{BB962C8B-B14F-4D97-AF65-F5344CB8AC3E}">
        <p14:creationId xmlns:p14="http://schemas.microsoft.com/office/powerpoint/2010/main" val="1168853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5A5E-A269-4B1F-9E34-178F92407926}"/>
              </a:ext>
            </a:extLst>
          </p:cNvPr>
          <p:cNvSpPr>
            <a:spLocks noGrp="1"/>
          </p:cNvSpPr>
          <p:nvPr>
            <p:ph type="title"/>
          </p:nvPr>
        </p:nvSpPr>
        <p:spPr/>
        <p:txBody>
          <a:bodyPr>
            <a:normAutofit/>
          </a:bodyPr>
          <a:lstStyle/>
          <a:p>
            <a:r>
              <a:rPr lang="en-US" sz="4800" dirty="0"/>
              <a:t>FIPRONIL-Plus-C</a:t>
            </a:r>
          </a:p>
        </p:txBody>
      </p:sp>
      <p:sp>
        <p:nvSpPr>
          <p:cNvPr id="3" name="Content Placeholder 2">
            <a:extLst>
              <a:ext uri="{FF2B5EF4-FFF2-40B4-BE49-F238E27FC236}">
                <a16:creationId xmlns:a16="http://schemas.microsoft.com/office/drawing/2014/main" id="{E33C5D94-CAF9-46E0-8E25-66A707BA277B}"/>
              </a:ext>
            </a:extLst>
          </p:cNvPr>
          <p:cNvSpPr>
            <a:spLocks noGrp="1"/>
          </p:cNvSpPr>
          <p:nvPr>
            <p:ph idx="1"/>
          </p:nvPr>
        </p:nvSpPr>
        <p:spPr>
          <a:xfrm>
            <a:off x="581192" y="2036269"/>
            <a:ext cx="11029615" cy="4702627"/>
          </a:xfrm>
        </p:spPr>
        <p:txBody>
          <a:bodyPr>
            <a:normAutofit lnSpcReduction="10000"/>
          </a:bodyPr>
          <a:lstStyle/>
          <a:p>
            <a:r>
              <a:rPr lang="en-US" sz="3200" dirty="0"/>
              <a:t>Fipronil 0.65% </a:t>
            </a:r>
            <a:r>
              <a:rPr lang="en-US" sz="3200" dirty="0" err="1"/>
              <a:t>a.i.</a:t>
            </a:r>
            <a:endParaRPr lang="en-US" sz="3200" dirty="0"/>
          </a:p>
          <a:p>
            <a:r>
              <a:rPr lang="en-US" sz="3200" dirty="0"/>
              <a:t>Cellulose Entrapment Technology</a:t>
            </a:r>
          </a:p>
          <a:p>
            <a:r>
              <a:rPr lang="en-US" sz="3200" dirty="0"/>
              <a:t>Provides a vehicle to apply pesticides in a safer and more effective way.</a:t>
            </a:r>
          </a:p>
          <a:p>
            <a:r>
              <a:rPr lang="en-US" sz="3200" dirty="0"/>
              <a:t>CAUTION signal word</a:t>
            </a:r>
          </a:p>
          <a:p>
            <a:r>
              <a:rPr lang="en-US" sz="3200" dirty="0"/>
              <a:t>Labeled for Indoor and Outdoor Use</a:t>
            </a:r>
          </a:p>
          <a:p>
            <a:r>
              <a:rPr lang="en-US" sz="3200" dirty="0"/>
              <a:t>Reduced Toxicity</a:t>
            </a:r>
          </a:p>
          <a:p>
            <a:pPr marL="0" indent="0">
              <a:buNone/>
            </a:pPr>
            <a:endParaRPr lang="en-US" dirty="0"/>
          </a:p>
        </p:txBody>
      </p:sp>
    </p:spTree>
    <p:extLst>
      <p:ext uri="{BB962C8B-B14F-4D97-AF65-F5344CB8AC3E}">
        <p14:creationId xmlns:p14="http://schemas.microsoft.com/office/powerpoint/2010/main" val="3325111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18A39-AEA7-4948-AF18-3BA28905B4FF}"/>
              </a:ext>
            </a:extLst>
          </p:cNvPr>
          <p:cNvSpPr>
            <a:spLocks noGrp="1"/>
          </p:cNvSpPr>
          <p:nvPr>
            <p:ph type="title"/>
          </p:nvPr>
        </p:nvSpPr>
        <p:spPr>
          <a:xfrm>
            <a:off x="581193" y="729658"/>
            <a:ext cx="11029616" cy="707256"/>
          </a:xfrm>
        </p:spPr>
        <p:txBody>
          <a:bodyPr>
            <a:noAutofit/>
          </a:bodyPr>
          <a:lstStyle/>
          <a:p>
            <a:r>
              <a:rPr lang="en-US" sz="4400" dirty="0"/>
              <a:t>SDS Toxicology Comparison</a:t>
            </a:r>
          </a:p>
        </p:txBody>
      </p:sp>
      <p:sp>
        <p:nvSpPr>
          <p:cNvPr id="3" name="Text Placeholder 2">
            <a:extLst>
              <a:ext uri="{FF2B5EF4-FFF2-40B4-BE49-F238E27FC236}">
                <a16:creationId xmlns:a16="http://schemas.microsoft.com/office/drawing/2014/main" id="{580C354F-9695-4CAE-AAB5-9655E394792F}"/>
              </a:ext>
            </a:extLst>
          </p:cNvPr>
          <p:cNvSpPr>
            <a:spLocks noGrp="1"/>
          </p:cNvSpPr>
          <p:nvPr>
            <p:ph type="body" idx="1"/>
          </p:nvPr>
        </p:nvSpPr>
        <p:spPr>
          <a:xfrm>
            <a:off x="581191" y="1782696"/>
            <a:ext cx="5194769" cy="1025979"/>
          </a:xfrm>
        </p:spPr>
        <p:txBody>
          <a:bodyPr/>
          <a:lstStyle/>
          <a:p>
            <a:r>
              <a:rPr lang="en-US" sz="2400" b="1" dirty="0">
                <a:solidFill>
                  <a:srgbClr val="0070C0"/>
                </a:solidFill>
              </a:rPr>
              <a:t>Fipronil Plus C</a:t>
            </a:r>
          </a:p>
          <a:p>
            <a:endParaRPr lang="en-US" b="1" dirty="0"/>
          </a:p>
          <a:p>
            <a:endParaRPr lang="en-US" dirty="0"/>
          </a:p>
        </p:txBody>
      </p:sp>
      <p:sp>
        <p:nvSpPr>
          <p:cNvPr id="4" name="Content Placeholder 3">
            <a:extLst>
              <a:ext uri="{FF2B5EF4-FFF2-40B4-BE49-F238E27FC236}">
                <a16:creationId xmlns:a16="http://schemas.microsoft.com/office/drawing/2014/main" id="{A6FFDA64-3AD9-49BA-847B-9869A235F3CF}"/>
              </a:ext>
            </a:extLst>
          </p:cNvPr>
          <p:cNvSpPr>
            <a:spLocks noGrp="1"/>
          </p:cNvSpPr>
          <p:nvPr>
            <p:ph sz="half" idx="2"/>
          </p:nvPr>
        </p:nvSpPr>
        <p:spPr>
          <a:xfrm>
            <a:off x="581194" y="2926052"/>
            <a:ext cx="5194766" cy="3689901"/>
          </a:xfrm>
        </p:spPr>
        <p:txBody>
          <a:bodyPr>
            <a:normAutofit fontScale="62500" lnSpcReduction="20000"/>
          </a:bodyPr>
          <a:lstStyle/>
          <a:p>
            <a:r>
              <a:rPr lang="en-US" sz="2900" dirty="0"/>
              <a:t>Hazards Classification - Health Hazards – NONE - Physical Hazards – NONE </a:t>
            </a:r>
          </a:p>
          <a:p>
            <a:r>
              <a:rPr lang="en-US" sz="2900" dirty="0"/>
              <a:t>Environmental Hazards – Marine pollutant</a:t>
            </a:r>
          </a:p>
          <a:p>
            <a:r>
              <a:rPr lang="en-US" sz="2900" dirty="0"/>
              <a:t>LD50</a:t>
            </a:r>
          </a:p>
          <a:p>
            <a:pPr lvl="1"/>
            <a:r>
              <a:rPr lang="en-US" sz="2900" dirty="0"/>
              <a:t>Oral &gt; 5,000 mg/kg</a:t>
            </a:r>
          </a:p>
          <a:p>
            <a:pPr lvl="1"/>
            <a:r>
              <a:rPr lang="en-US" sz="2900" dirty="0"/>
              <a:t>Dermal &gt; 5,000 mg/kg</a:t>
            </a:r>
          </a:p>
          <a:p>
            <a:pPr lvl="1"/>
            <a:r>
              <a:rPr lang="en-US" sz="2900" dirty="0"/>
              <a:t>Inhalation &gt; 5.08 mg/L</a:t>
            </a:r>
          </a:p>
          <a:p>
            <a:pPr lvl="1"/>
            <a:r>
              <a:rPr lang="en-US" sz="2900" dirty="0"/>
              <a:t>Eye Irritation – minimal</a:t>
            </a:r>
          </a:p>
          <a:p>
            <a:pPr lvl="1"/>
            <a:r>
              <a:rPr lang="en-US" sz="2900" dirty="0"/>
              <a:t>Skin Irritation – slight</a:t>
            </a:r>
          </a:p>
          <a:p>
            <a:pPr lvl="1"/>
            <a:r>
              <a:rPr lang="en-US" sz="2900" dirty="0"/>
              <a:t>Skin Sensitization – No</a:t>
            </a:r>
          </a:p>
          <a:p>
            <a:endParaRPr lang="en-US" dirty="0"/>
          </a:p>
        </p:txBody>
      </p:sp>
      <p:sp>
        <p:nvSpPr>
          <p:cNvPr id="5" name="Text Placeholder 4">
            <a:extLst>
              <a:ext uri="{FF2B5EF4-FFF2-40B4-BE49-F238E27FC236}">
                <a16:creationId xmlns:a16="http://schemas.microsoft.com/office/drawing/2014/main" id="{F0EA60E7-A88D-4E46-B795-C13FE0B3FF77}"/>
              </a:ext>
            </a:extLst>
          </p:cNvPr>
          <p:cNvSpPr>
            <a:spLocks noGrp="1"/>
          </p:cNvSpPr>
          <p:nvPr>
            <p:ph type="body" sz="quarter" idx="3"/>
          </p:nvPr>
        </p:nvSpPr>
        <p:spPr>
          <a:xfrm>
            <a:off x="6416037" y="1413211"/>
            <a:ext cx="5194770" cy="1144921"/>
          </a:xfrm>
        </p:spPr>
        <p:txBody>
          <a:bodyPr/>
          <a:lstStyle/>
          <a:p>
            <a:r>
              <a:rPr lang="en-US" sz="2400" b="1" dirty="0">
                <a:solidFill>
                  <a:srgbClr val="0070C0"/>
                </a:solidFill>
              </a:rPr>
              <a:t>OTHER Fipronil Formulations</a:t>
            </a:r>
          </a:p>
          <a:p>
            <a:endParaRPr lang="en-US" dirty="0"/>
          </a:p>
        </p:txBody>
      </p:sp>
      <p:sp>
        <p:nvSpPr>
          <p:cNvPr id="6" name="Content Placeholder 5">
            <a:extLst>
              <a:ext uri="{FF2B5EF4-FFF2-40B4-BE49-F238E27FC236}">
                <a16:creationId xmlns:a16="http://schemas.microsoft.com/office/drawing/2014/main" id="{F519EC24-4C80-4A06-97F0-223BB7CF5601}"/>
              </a:ext>
            </a:extLst>
          </p:cNvPr>
          <p:cNvSpPr>
            <a:spLocks noGrp="1"/>
          </p:cNvSpPr>
          <p:nvPr>
            <p:ph sz="quarter" idx="4"/>
          </p:nvPr>
        </p:nvSpPr>
        <p:spPr>
          <a:xfrm>
            <a:off x="6211535" y="2926052"/>
            <a:ext cx="5837030" cy="3931947"/>
          </a:xfrm>
        </p:spPr>
        <p:txBody>
          <a:bodyPr>
            <a:noAutofit/>
          </a:bodyPr>
          <a:lstStyle/>
          <a:p>
            <a:r>
              <a:rPr lang="en-US" sz="1800" dirty="0"/>
              <a:t>Hazards Identification - Acute Oral – 4 Acute Inhalation – 4 Eye Irritation – 2B Skin Irritation – 2</a:t>
            </a:r>
          </a:p>
          <a:p>
            <a:r>
              <a:rPr lang="en-US" sz="1800" dirty="0"/>
              <a:t>Environmental Hazards – Marine Pollutant</a:t>
            </a:r>
          </a:p>
          <a:p>
            <a:r>
              <a:rPr lang="en-US" sz="1800" dirty="0"/>
              <a:t>LD50</a:t>
            </a:r>
          </a:p>
          <a:p>
            <a:pPr lvl="1"/>
            <a:r>
              <a:rPr lang="en-US" sz="1800" dirty="0"/>
              <a:t>Oral 1,999 mg/kg</a:t>
            </a:r>
          </a:p>
          <a:p>
            <a:pPr lvl="1"/>
            <a:r>
              <a:rPr lang="en-US" sz="1800" dirty="0"/>
              <a:t>Dermal &gt;2,000 mg/kg</a:t>
            </a:r>
          </a:p>
          <a:p>
            <a:pPr lvl="1"/>
            <a:r>
              <a:rPr lang="en-US" sz="1800" dirty="0"/>
              <a:t>Inhalation &gt;1.7 mg/L</a:t>
            </a:r>
          </a:p>
          <a:p>
            <a:pPr lvl="1"/>
            <a:r>
              <a:rPr lang="en-US" sz="1800" dirty="0"/>
              <a:t>Eye Irritation – slight</a:t>
            </a:r>
          </a:p>
          <a:p>
            <a:pPr lvl="1"/>
            <a:r>
              <a:rPr lang="en-US" sz="1800" dirty="0"/>
              <a:t>Skin Irritation – slight</a:t>
            </a:r>
          </a:p>
          <a:p>
            <a:pPr lvl="1"/>
            <a:r>
              <a:rPr lang="en-US" sz="1800" dirty="0"/>
              <a:t>Skin Sensitization - No</a:t>
            </a:r>
          </a:p>
        </p:txBody>
      </p:sp>
      <p:pic>
        <p:nvPicPr>
          <p:cNvPr id="7" name="Picture 6">
            <a:extLst>
              <a:ext uri="{FF2B5EF4-FFF2-40B4-BE49-F238E27FC236}">
                <a16:creationId xmlns:a16="http://schemas.microsoft.com/office/drawing/2014/main" id="{D8B47EDF-63BC-44E9-9DB2-2F5439F5571F}"/>
              </a:ext>
            </a:extLst>
          </p:cNvPr>
          <p:cNvPicPr>
            <a:picLocks noChangeAspect="1"/>
          </p:cNvPicPr>
          <p:nvPr/>
        </p:nvPicPr>
        <p:blipFill>
          <a:blip r:embed="rId2"/>
          <a:stretch>
            <a:fillRect/>
          </a:stretch>
        </p:blipFill>
        <p:spPr>
          <a:xfrm>
            <a:off x="1093608" y="2186332"/>
            <a:ext cx="548758" cy="548758"/>
          </a:xfrm>
          <a:prstGeom prst="rect">
            <a:avLst/>
          </a:prstGeom>
        </p:spPr>
      </p:pic>
      <p:pic>
        <p:nvPicPr>
          <p:cNvPr id="8" name="Picture 7" descr="A close up of a sign&#10;&#10;Description automatically generated">
            <a:extLst>
              <a:ext uri="{FF2B5EF4-FFF2-40B4-BE49-F238E27FC236}">
                <a16:creationId xmlns:a16="http://schemas.microsoft.com/office/drawing/2014/main" id="{B7B4490B-AFA5-485C-87FD-A94E1F834E7E}"/>
              </a:ext>
            </a:extLst>
          </p:cNvPr>
          <p:cNvPicPr>
            <a:picLocks noChangeAspect="1"/>
          </p:cNvPicPr>
          <p:nvPr/>
        </p:nvPicPr>
        <p:blipFill>
          <a:blip r:embed="rId3"/>
          <a:stretch>
            <a:fillRect/>
          </a:stretch>
        </p:blipFill>
        <p:spPr>
          <a:xfrm>
            <a:off x="6851682" y="2193405"/>
            <a:ext cx="548688" cy="548688"/>
          </a:xfrm>
          <a:prstGeom prst="rect">
            <a:avLst/>
          </a:prstGeom>
        </p:spPr>
      </p:pic>
      <p:pic>
        <p:nvPicPr>
          <p:cNvPr id="9" name="Picture 8" descr="A close up of a sign&#10;&#10;Description automatically generated">
            <a:extLst>
              <a:ext uri="{FF2B5EF4-FFF2-40B4-BE49-F238E27FC236}">
                <a16:creationId xmlns:a16="http://schemas.microsoft.com/office/drawing/2014/main" id="{F49648AC-556C-4690-ABAD-B558FB60444C}"/>
              </a:ext>
            </a:extLst>
          </p:cNvPr>
          <p:cNvPicPr>
            <a:picLocks noChangeAspect="1"/>
          </p:cNvPicPr>
          <p:nvPr/>
        </p:nvPicPr>
        <p:blipFill>
          <a:blip r:embed="rId4"/>
          <a:stretch>
            <a:fillRect/>
          </a:stretch>
        </p:blipFill>
        <p:spPr>
          <a:xfrm>
            <a:off x="8114314" y="2186402"/>
            <a:ext cx="548688" cy="548688"/>
          </a:xfrm>
          <a:prstGeom prst="rect">
            <a:avLst/>
          </a:prstGeom>
        </p:spPr>
      </p:pic>
      <p:pic>
        <p:nvPicPr>
          <p:cNvPr id="10" name="Picture 9">
            <a:extLst>
              <a:ext uri="{FF2B5EF4-FFF2-40B4-BE49-F238E27FC236}">
                <a16:creationId xmlns:a16="http://schemas.microsoft.com/office/drawing/2014/main" id="{E7E38CB6-5B6F-475D-A575-7798FF61647E}"/>
              </a:ext>
            </a:extLst>
          </p:cNvPr>
          <p:cNvPicPr>
            <a:picLocks noChangeAspect="1"/>
          </p:cNvPicPr>
          <p:nvPr/>
        </p:nvPicPr>
        <p:blipFill>
          <a:blip r:embed="rId5"/>
          <a:stretch>
            <a:fillRect/>
          </a:stretch>
        </p:blipFill>
        <p:spPr>
          <a:xfrm>
            <a:off x="9376946" y="2193405"/>
            <a:ext cx="548688" cy="548688"/>
          </a:xfrm>
          <a:prstGeom prst="rect">
            <a:avLst/>
          </a:prstGeom>
        </p:spPr>
      </p:pic>
    </p:spTree>
    <p:extLst>
      <p:ext uri="{BB962C8B-B14F-4D97-AF65-F5344CB8AC3E}">
        <p14:creationId xmlns:p14="http://schemas.microsoft.com/office/powerpoint/2010/main" val="17671708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D5A5E-A269-4B1F-9E34-178F92407926}"/>
              </a:ext>
            </a:extLst>
          </p:cNvPr>
          <p:cNvSpPr>
            <a:spLocks noGrp="1"/>
          </p:cNvSpPr>
          <p:nvPr>
            <p:ph type="title"/>
          </p:nvPr>
        </p:nvSpPr>
        <p:spPr>
          <a:xfrm>
            <a:off x="581192" y="702156"/>
            <a:ext cx="11029616" cy="803915"/>
          </a:xfrm>
        </p:spPr>
        <p:txBody>
          <a:bodyPr>
            <a:normAutofit fontScale="90000"/>
          </a:bodyPr>
          <a:lstStyle/>
          <a:p>
            <a:r>
              <a:rPr lang="en-US" sz="4800" dirty="0"/>
              <a:t>R&amp;D INDUSTRY SUPPORT</a:t>
            </a:r>
          </a:p>
        </p:txBody>
      </p:sp>
      <p:sp>
        <p:nvSpPr>
          <p:cNvPr id="3" name="Content Placeholder 2">
            <a:extLst>
              <a:ext uri="{FF2B5EF4-FFF2-40B4-BE49-F238E27FC236}">
                <a16:creationId xmlns:a16="http://schemas.microsoft.com/office/drawing/2014/main" id="{E33C5D94-CAF9-46E0-8E25-66A707BA277B}"/>
              </a:ext>
            </a:extLst>
          </p:cNvPr>
          <p:cNvSpPr>
            <a:spLocks noGrp="1"/>
          </p:cNvSpPr>
          <p:nvPr>
            <p:ph idx="1"/>
          </p:nvPr>
        </p:nvSpPr>
        <p:spPr>
          <a:xfrm>
            <a:off x="176733" y="2340864"/>
            <a:ext cx="5824498" cy="3634486"/>
          </a:xfrm>
        </p:spPr>
        <p:txBody>
          <a:bodyPr>
            <a:noAutofit/>
          </a:bodyPr>
          <a:lstStyle/>
          <a:p>
            <a:r>
              <a:rPr lang="en-US" sz="3200" dirty="0"/>
              <a:t>University Involvement and support</a:t>
            </a:r>
          </a:p>
          <a:p>
            <a:r>
              <a:rPr lang="en-US" sz="3200" dirty="0"/>
              <a:t>Regulatory Involvement and support</a:t>
            </a:r>
          </a:p>
          <a:p>
            <a:r>
              <a:rPr lang="en-US" sz="3200" dirty="0"/>
              <a:t>Studies </a:t>
            </a:r>
          </a:p>
          <a:p>
            <a:r>
              <a:rPr lang="en-US" sz="3200" dirty="0"/>
              <a:t>Lab Results</a:t>
            </a:r>
          </a:p>
        </p:txBody>
      </p:sp>
      <p:pic>
        <p:nvPicPr>
          <p:cNvPr id="4" name="Picture 3">
            <a:extLst>
              <a:ext uri="{FF2B5EF4-FFF2-40B4-BE49-F238E27FC236}">
                <a16:creationId xmlns:a16="http://schemas.microsoft.com/office/drawing/2014/main" id="{29E287C9-A4C0-4850-82B0-922D5A4F0590}"/>
              </a:ext>
            </a:extLst>
          </p:cNvPr>
          <p:cNvPicPr>
            <a:picLocks noChangeAspect="1"/>
          </p:cNvPicPr>
          <p:nvPr/>
        </p:nvPicPr>
        <p:blipFill rotWithShape="1">
          <a:blip r:embed="rId2"/>
          <a:srcRect l="37094" t="22703" r="38075" b="21756"/>
          <a:stretch/>
        </p:blipFill>
        <p:spPr>
          <a:xfrm>
            <a:off x="7013446" y="1506071"/>
            <a:ext cx="1730984" cy="2351313"/>
          </a:xfrm>
          <a:prstGeom prst="rect">
            <a:avLst/>
          </a:prstGeom>
        </p:spPr>
      </p:pic>
      <p:pic>
        <p:nvPicPr>
          <p:cNvPr id="5" name="Picture 4">
            <a:extLst>
              <a:ext uri="{FF2B5EF4-FFF2-40B4-BE49-F238E27FC236}">
                <a16:creationId xmlns:a16="http://schemas.microsoft.com/office/drawing/2014/main" id="{29B4E156-ED93-4C03-A850-13D576400718}"/>
              </a:ext>
            </a:extLst>
          </p:cNvPr>
          <p:cNvPicPr>
            <a:picLocks noChangeAspect="1"/>
          </p:cNvPicPr>
          <p:nvPr/>
        </p:nvPicPr>
        <p:blipFill rotWithShape="1">
          <a:blip r:embed="rId3"/>
          <a:srcRect l="38007" t="22342" r="37263" b="27106"/>
          <a:stretch/>
        </p:blipFill>
        <p:spPr>
          <a:xfrm>
            <a:off x="10160369" y="1255283"/>
            <a:ext cx="1803186" cy="2173717"/>
          </a:xfrm>
          <a:prstGeom prst="rect">
            <a:avLst/>
          </a:prstGeom>
        </p:spPr>
      </p:pic>
      <p:pic>
        <p:nvPicPr>
          <p:cNvPr id="6" name="Picture 5">
            <a:extLst>
              <a:ext uri="{FF2B5EF4-FFF2-40B4-BE49-F238E27FC236}">
                <a16:creationId xmlns:a16="http://schemas.microsoft.com/office/drawing/2014/main" id="{063E1501-DF8F-4E6D-9C3F-736DACA50671}"/>
              </a:ext>
            </a:extLst>
          </p:cNvPr>
          <p:cNvPicPr>
            <a:picLocks noChangeAspect="1"/>
          </p:cNvPicPr>
          <p:nvPr/>
        </p:nvPicPr>
        <p:blipFill rotWithShape="1">
          <a:blip r:embed="rId4"/>
          <a:srcRect l="38919" t="22523" r="37872" b="27207"/>
          <a:stretch/>
        </p:blipFill>
        <p:spPr>
          <a:xfrm>
            <a:off x="7115416" y="3941045"/>
            <a:ext cx="1570904" cy="1952510"/>
          </a:xfrm>
          <a:prstGeom prst="rect">
            <a:avLst/>
          </a:prstGeom>
        </p:spPr>
      </p:pic>
      <p:pic>
        <p:nvPicPr>
          <p:cNvPr id="7" name="Picture 6">
            <a:extLst>
              <a:ext uri="{FF2B5EF4-FFF2-40B4-BE49-F238E27FC236}">
                <a16:creationId xmlns:a16="http://schemas.microsoft.com/office/drawing/2014/main" id="{9B26D44E-801C-4256-BA96-37DB51557B7D}"/>
              </a:ext>
            </a:extLst>
          </p:cNvPr>
          <p:cNvPicPr>
            <a:picLocks noChangeAspect="1"/>
          </p:cNvPicPr>
          <p:nvPr/>
        </p:nvPicPr>
        <p:blipFill rotWithShape="1">
          <a:blip r:embed="rId5"/>
          <a:srcRect l="40304" t="16805" r="39297" b="29200"/>
          <a:stretch/>
        </p:blipFill>
        <p:spPr>
          <a:xfrm>
            <a:off x="10418203" y="3982127"/>
            <a:ext cx="1691834" cy="2719116"/>
          </a:xfrm>
          <a:prstGeom prst="rect">
            <a:avLst/>
          </a:prstGeom>
        </p:spPr>
      </p:pic>
      <p:pic>
        <p:nvPicPr>
          <p:cNvPr id="8" name="Picture 7">
            <a:extLst>
              <a:ext uri="{FF2B5EF4-FFF2-40B4-BE49-F238E27FC236}">
                <a16:creationId xmlns:a16="http://schemas.microsoft.com/office/drawing/2014/main" id="{D25F675E-8E5B-4295-BB29-CF492749E6CE}"/>
              </a:ext>
            </a:extLst>
          </p:cNvPr>
          <p:cNvPicPr>
            <a:picLocks noChangeAspect="1"/>
          </p:cNvPicPr>
          <p:nvPr/>
        </p:nvPicPr>
        <p:blipFill rotWithShape="1">
          <a:blip r:embed="rId6"/>
          <a:srcRect l="39121" t="22523" r="37568" b="45405"/>
          <a:stretch/>
        </p:blipFill>
        <p:spPr>
          <a:xfrm>
            <a:off x="8429385" y="3258030"/>
            <a:ext cx="1988818" cy="1952510"/>
          </a:xfrm>
          <a:prstGeom prst="rect">
            <a:avLst/>
          </a:prstGeom>
        </p:spPr>
      </p:pic>
    </p:spTree>
    <p:extLst>
      <p:ext uri="{BB962C8B-B14F-4D97-AF65-F5344CB8AC3E}">
        <p14:creationId xmlns:p14="http://schemas.microsoft.com/office/powerpoint/2010/main" val="1541071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DA2403-EB32-4A87-97EC-90DD7935749C}"/>
              </a:ext>
            </a:extLst>
          </p:cNvPr>
          <p:cNvSpPr>
            <a:spLocks noGrp="1"/>
          </p:cNvSpPr>
          <p:nvPr>
            <p:ph type="title"/>
          </p:nvPr>
        </p:nvSpPr>
        <p:spPr>
          <a:xfrm>
            <a:off x="581193" y="702156"/>
            <a:ext cx="6540462" cy="1013800"/>
          </a:xfrm>
        </p:spPr>
        <p:txBody>
          <a:bodyPr>
            <a:normAutofit/>
          </a:bodyPr>
          <a:lstStyle/>
          <a:p>
            <a:r>
              <a:rPr lang="en-US" sz="4400" dirty="0">
                <a:solidFill>
                  <a:schemeClr val="tx2"/>
                </a:solidFill>
              </a:rPr>
              <a:t>LISTED PESTS</a:t>
            </a:r>
          </a:p>
        </p:txBody>
      </p:sp>
      <p:sp>
        <p:nvSpPr>
          <p:cNvPr id="77" name="Rectangle 76">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A781E31B-BB93-4595-8AF9-5F4AEE422A47}"/>
              </a:ext>
            </a:extLst>
          </p:cNvPr>
          <p:cNvSpPr>
            <a:spLocks noGrp="1"/>
          </p:cNvSpPr>
          <p:nvPr>
            <p:ph idx="1"/>
          </p:nvPr>
        </p:nvSpPr>
        <p:spPr>
          <a:xfrm>
            <a:off x="169610" y="1896532"/>
            <a:ext cx="6720587" cy="4442796"/>
          </a:xfrm>
        </p:spPr>
        <p:txBody>
          <a:bodyPr>
            <a:normAutofit/>
          </a:bodyPr>
          <a:lstStyle/>
          <a:p>
            <a:r>
              <a:rPr lang="en-US" sz="1800" dirty="0">
                <a:solidFill>
                  <a:schemeClr val="tx2"/>
                </a:solidFill>
              </a:rPr>
              <a:t>Ants and Fire Ants (excluding Carpenter and Pharaoh Ants), </a:t>
            </a:r>
          </a:p>
          <a:p>
            <a:r>
              <a:rPr lang="en-US" sz="1800" dirty="0">
                <a:solidFill>
                  <a:schemeClr val="tx2"/>
                </a:solidFill>
              </a:rPr>
              <a:t>Asian Lady Beetles </a:t>
            </a:r>
          </a:p>
          <a:p>
            <a:r>
              <a:rPr lang="en-US" sz="1800" dirty="0">
                <a:solidFill>
                  <a:schemeClr val="tx2"/>
                </a:solidFill>
              </a:rPr>
              <a:t>Boxelder Bugs </a:t>
            </a:r>
          </a:p>
          <a:p>
            <a:r>
              <a:rPr lang="en-US" sz="1800" dirty="0">
                <a:solidFill>
                  <a:schemeClr val="tx2"/>
                </a:solidFill>
              </a:rPr>
              <a:t> Brown Marmorated Stink Bugs</a:t>
            </a:r>
          </a:p>
          <a:p>
            <a:r>
              <a:rPr lang="en-US" sz="1800" dirty="0">
                <a:solidFill>
                  <a:schemeClr val="tx2"/>
                </a:solidFill>
              </a:rPr>
              <a:t> German Cockroaches</a:t>
            </a:r>
          </a:p>
          <a:p>
            <a:r>
              <a:rPr lang="en-US" sz="1800" dirty="0">
                <a:solidFill>
                  <a:schemeClr val="tx2"/>
                </a:solidFill>
              </a:rPr>
              <a:t>Crickets, Earwigs, </a:t>
            </a:r>
          </a:p>
          <a:p>
            <a:r>
              <a:rPr lang="en-US" sz="1800" dirty="0">
                <a:solidFill>
                  <a:schemeClr val="tx2"/>
                </a:solidFill>
              </a:rPr>
              <a:t>House Flies</a:t>
            </a:r>
          </a:p>
          <a:p>
            <a:r>
              <a:rPr lang="en-US" sz="1800" dirty="0" err="1">
                <a:solidFill>
                  <a:schemeClr val="tx2"/>
                </a:solidFill>
              </a:rPr>
              <a:t>Pillbugs</a:t>
            </a:r>
            <a:endParaRPr lang="en-US" sz="1800" dirty="0">
              <a:solidFill>
                <a:schemeClr val="tx2"/>
              </a:solidFill>
            </a:endParaRPr>
          </a:p>
          <a:p>
            <a:r>
              <a:rPr lang="en-US" sz="1800" dirty="0">
                <a:solidFill>
                  <a:schemeClr val="tx2"/>
                </a:solidFill>
              </a:rPr>
              <a:t>Spiders (</a:t>
            </a:r>
            <a:r>
              <a:rPr lang="en-US" sz="1800">
                <a:solidFill>
                  <a:schemeClr val="tx2"/>
                </a:solidFill>
              </a:rPr>
              <a:t>excluding Brown </a:t>
            </a:r>
            <a:r>
              <a:rPr lang="en-US" sz="1800" dirty="0">
                <a:solidFill>
                  <a:schemeClr val="tx2"/>
                </a:solidFill>
              </a:rPr>
              <a:t>Recluse)</a:t>
            </a:r>
          </a:p>
          <a:p>
            <a:endParaRPr lang="en-US" dirty="0">
              <a:solidFill>
                <a:schemeClr val="tx2"/>
              </a:solidFill>
            </a:endParaRPr>
          </a:p>
        </p:txBody>
      </p:sp>
      <p:pic>
        <p:nvPicPr>
          <p:cNvPr id="1028" name="Picture 4" descr="How to Get Rid of German Cockroaches: Control and Treatment">
            <a:extLst>
              <a:ext uri="{FF2B5EF4-FFF2-40B4-BE49-F238E27FC236}">
                <a16:creationId xmlns:a16="http://schemas.microsoft.com/office/drawing/2014/main" id="{B1AA2D2F-8CB2-4698-89E3-47A4F0CA30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913" r="1" b="14577"/>
          <a:stretch/>
        </p:blipFill>
        <p:spPr bwMode="auto">
          <a:xfrm>
            <a:off x="6188209" y="4266568"/>
            <a:ext cx="3024947" cy="221909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DC3880C4-51F2-48D2-9FCC-45A04250BF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2522" b="19144"/>
          <a:stretch/>
        </p:blipFill>
        <p:spPr bwMode="auto">
          <a:xfrm>
            <a:off x="6417649" y="2345903"/>
            <a:ext cx="2717587" cy="179386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ire Ant Identification: What Does a Fire Ant Look Like">
            <a:extLst>
              <a:ext uri="{FF2B5EF4-FFF2-40B4-BE49-F238E27FC236}">
                <a16:creationId xmlns:a16="http://schemas.microsoft.com/office/drawing/2014/main" id="{F005D1C6-4C8E-47E3-A094-B39BE7DA1A6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587" r="1" b="28881"/>
          <a:stretch/>
        </p:blipFill>
        <p:spPr bwMode="auto">
          <a:xfrm>
            <a:off x="6613931" y="412007"/>
            <a:ext cx="2512679" cy="180518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et Rid of House Flies: House Fly Control Information">
            <a:extLst>
              <a:ext uri="{FF2B5EF4-FFF2-40B4-BE49-F238E27FC236}">
                <a16:creationId xmlns:a16="http://schemas.microsoft.com/office/drawing/2014/main" id="{5AE984FB-85F0-4B02-BBC9-87D4A5BC0C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0130" y="2318908"/>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ill bug - Simple English Wikipedia, the free encyclopedia">
            <a:extLst>
              <a:ext uri="{FF2B5EF4-FFF2-40B4-BE49-F238E27FC236}">
                <a16:creationId xmlns:a16="http://schemas.microsoft.com/office/drawing/2014/main" id="{8A9BAB6E-63C2-4E33-99C9-B9090D71B2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46757" y="4264374"/>
            <a:ext cx="2575633" cy="167127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ifference Between Ladybugs and Asian Beetles - Plunkett's Pest ...">
            <a:extLst>
              <a:ext uri="{FF2B5EF4-FFF2-40B4-BE49-F238E27FC236}">
                <a16:creationId xmlns:a16="http://schemas.microsoft.com/office/drawing/2014/main" id="{65E4EA04-2C3A-43ED-B704-C6FC632207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30130" y="412008"/>
            <a:ext cx="2466976" cy="18051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0688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07120-F1C3-4527-A014-BA8230893BD1}"/>
              </a:ext>
            </a:extLst>
          </p:cNvPr>
          <p:cNvSpPr>
            <a:spLocks noGrp="1"/>
          </p:cNvSpPr>
          <p:nvPr>
            <p:ph type="title"/>
          </p:nvPr>
        </p:nvSpPr>
        <p:spPr/>
        <p:txBody>
          <a:bodyPr>
            <a:normAutofit fontScale="90000"/>
          </a:bodyPr>
          <a:lstStyle/>
          <a:p>
            <a:r>
              <a:rPr lang="en-US" sz="4400" dirty="0"/>
              <a:t>USE AREAS – Indoor &amp; OUTDOOR USE</a:t>
            </a:r>
            <a:br>
              <a:rPr lang="en-US" sz="4400" dirty="0"/>
            </a:br>
            <a:r>
              <a:rPr lang="en-US" sz="4400" dirty="0"/>
              <a:t>                         </a:t>
            </a:r>
            <a:r>
              <a:rPr lang="en-US" sz="2400" dirty="0">
                <a:solidFill>
                  <a:srgbClr val="0070C0"/>
                </a:solidFill>
              </a:rPr>
              <a:t>in the Following structures:</a:t>
            </a:r>
            <a:endParaRPr lang="en-US" sz="4400" dirty="0">
              <a:solidFill>
                <a:srgbClr val="0070C0"/>
              </a:solidFill>
            </a:endParaRPr>
          </a:p>
        </p:txBody>
      </p:sp>
      <p:sp>
        <p:nvSpPr>
          <p:cNvPr id="3" name="Content Placeholder 2">
            <a:extLst>
              <a:ext uri="{FF2B5EF4-FFF2-40B4-BE49-F238E27FC236}">
                <a16:creationId xmlns:a16="http://schemas.microsoft.com/office/drawing/2014/main" id="{36C94256-2EFA-47EF-BAFE-A5487AC97E7F}"/>
              </a:ext>
            </a:extLst>
          </p:cNvPr>
          <p:cNvSpPr>
            <a:spLocks noGrp="1"/>
          </p:cNvSpPr>
          <p:nvPr>
            <p:ph sz="half" idx="1"/>
          </p:nvPr>
        </p:nvSpPr>
        <p:spPr/>
        <p:txBody>
          <a:bodyPr>
            <a:normAutofit/>
          </a:bodyPr>
          <a:lstStyle/>
          <a:p>
            <a:r>
              <a:rPr lang="en-US" sz="2000" dirty="0">
                <a:solidFill>
                  <a:srgbClr val="0070C0"/>
                </a:solidFill>
              </a:rPr>
              <a:t>Apartments, </a:t>
            </a:r>
          </a:p>
          <a:p>
            <a:r>
              <a:rPr lang="en-US" sz="2000" dirty="0">
                <a:solidFill>
                  <a:srgbClr val="0070C0"/>
                </a:solidFill>
              </a:rPr>
              <a:t>Campground Structures, </a:t>
            </a:r>
          </a:p>
          <a:p>
            <a:r>
              <a:rPr lang="en-US" sz="2000" dirty="0">
                <a:solidFill>
                  <a:srgbClr val="0070C0"/>
                </a:solidFill>
              </a:rPr>
              <a:t>Transportation Equipment (Buses, Cargo Trucks, Trailers, and Trains), </a:t>
            </a:r>
          </a:p>
          <a:p>
            <a:r>
              <a:rPr lang="en-US" sz="2000" dirty="0">
                <a:solidFill>
                  <a:srgbClr val="0070C0"/>
                </a:solidFill>
              </a:rPr>
              <a:t>Homes, </a:t>
            </a:r>
          </a:p>
          <a:p>
            <a:r>
              <a:rPr lang="en-US" sz="2000" dirty="0">
                <a:solidFill>
                  <a:srgbClr val="0070C0"/>
                </a:solidFill>
              </a:rPr>
              <a:t>Hospitals and Nursing Homes, Hotels, </a:t>
            </a:r>
          </a:p>
          <a:p>
            <a:r>
              <a:rPr lang="en-US" sz="2000" dirty="0">
                <a:solidFill>
                  <a:srgbClr val="0070C0"/>
                </a:solidFill>
              </a:rPr>
              <a:t>Motels, </a:t>
            </a:r>
          </a:p>
          <a:p>
            <a:r>
              <a:rPr lang="en-US" sz="2000" dirty="0">
                <a:solidFill>
                  <a:srgbClr val="0070C0"/>
                </a:solidFill>
              </a:rPr>
              <a:t>Office Buildings, </a:t>
            </a:r>
          </a:p>
        </p:txBody>
      </p:sp>
      <p:sp>
        <p:nvSpPr>
          <p:cNvPr id="4" name="Content Placeholder 3">
            <a:extLst>
              <a:ext uri="{FF2B5EF4-FFF2-40B4-BE49-F238E27FC236}">
                <a16:creationId xmlns:a16="http://schemas.microsoft.com/office/drawing/2014/main" id="{E73DBA0E-387D-42B6-9F11-D5017F52CB86}"/>
              </a:ext>
            </a:extLst>
          </p:cNvPr>
          <p:cNvSpPr>
            <a:spLocks noGrp="1"/>
          </p:cNvSpPr>
          <p:nvPr>
            <p:ph sz="half" idx="2"/>
          </p:nvPr>
        </p:nvSpPr>
        <p:spPr/>
        <p:txBody>
          <a:bodyPr>
            <a:normAutofit/>
          </a:bodyPr>
          <a:lstStyle/>
          <a:p>
            <a:r>
              <a:rPr lang="en-US" sz="2000" dirty="0">
                <a:solidFill>
                  <a:srgbClr val="0070C0"/>
                </a:solidFill>
              </a:rPr>
              <a:t>Food/Feed Areas of Restaurants,</a:t>
            </a:r>
          </a:p>
          <a:p>
            <a:r>
              <a:rPr lang="en-US" sz="2000" dirty="0">
                <a:solidFill>
                  <a:srgbClr val="0070C0"/>
                </a:solidFill>
              </a:rPr>
              <a:t>Other Food Handling Establishments, and </a:t>
            </a:r>
          </a:p>
          <a:p>
            <a:r>
              <a:rPr lang="en-US" sz="2000" dirty="0">
                <a:solidFill>
                  <a:srgbClr val="0070C0"/>
                </a:solidFill>
              </a:rPr>
              <a:t>Food Manufacturing Facilities, </a:t>
            </a:r>
          </a:p>
          <a:p>
            <a:r>
              <a:rPr lang="en-US" sz="2000" dirty="0">
                <a:solidFill>
                  <a:srgbClr val="0070C0"/>
                </a:solidFill>
              </a:rPr>
              <a:t>Military/Government Buildings, </a:t>
            </a:r>
          </a:p>
          <a:p>
            <a:r>
              <a:rPr lang="en-US" sz="2000" dirty="0">
                <a:solidFill>
                  <a:srgbClr val="0070C0"/>
                </a:solidFill>
              </a:rPr>
              <a:t>Schools, </a:t>
            </a:r>
          </a:p>
          <a:p>
            <a:r>
              <a:rPr lang="en-US" sz="2000" dirty="0">
                <a:solidFill>
                  <a:srgbClr val="0070C0"/>
                </a:solidFill>
              </a:rPr>
              <a:t>Warehouses </a:t>
            </a:r>
          </a:p>
          <a:p>
            <a:r>
              <a:rPr lang="en-US" sz="2000" dirty="0">
                <a:solidFill>
                  <a:srgbClr val="0070C0"/>
                </a:solidFill>
              </a:rPr>
              <a:t>Other Commercial and Industrial Buildings</a:t>
            </a:r>
          </a:p>
        </p:txBody>
      </p:sp>
    </p:spTree>
    <p:extLst>
      <p:ext uri="{BB962C8B-B14F-4D97-AF65-F5344CB8AC3E}">
        <p14:creationId xmlns:p14="http://schemas.microsoft.com/office/powerpoint/2010/main" val="30291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CA2DD9-32A1-4120-9C35-E30FDCFF9664}"/>
              </a:ext>
            </a:extLst>
          </p:cNvPr>
          <p:cNvSpPr>
            <a:spLocks noGrp="1"/>
          </p:cNvSpPr>
          <p:nvPr>
            <p:ph type="title"/>
          </p:nvPr>
        </p:nvSpPr>
        <p:spPr/>
        <p:txBody>
          <a:bodyPr>
            <a:normAutofit/>
          </a:bodyPr>
          <a:lstStyle/>
          <a:p>
            <a:r>
              <a:rPr lang="en-US" sz="4400" dirty="0"/>
              <a:t>USE RATES</a:t>
            </a:r>
          </a:p>
        </p:txBody>
      </p:sp>
      <p:sp>
        <p:nvSpPr>
          <p:cNvPr id="3" name="Content Placeholder 2">
            <a:extLst>
              <a:ext uri="{FF2B5EF4-FFF2-40B4-BE49-F238E27FC236}">
                <a16:creationId xmlns:a16="http://schemas.microsoft.com/office/drawing/2014/main" id="{67C37D8B-A614-4934-8EB1-BD3291A60E95}"/>
              </a:ext>
            </a:extLst>
          </p:cNvPr>
          <p:cNvSpPr>
            <a:spLocks noGrp="1"/>
          </p:cNvSpPr>
          <p:nvPr>
            <p:ph sz="half" idx="1"/>
          </p:nvPr>
        </p:nvSpPr>
        <p:spPr>
          <a:xfrm>
            <a:off x="581193" y="2690336"/>
            <a:ext cx="3913967" cy="3341630"/>
          </a:xfrm>
        </p:spPr>
        <p:txBody>
          <a:bodyPr>
            <a:normAutofit lnSpcReduction="10000"/>
          </a:bodyPr>
          <a:lstStyle/>
          <a:p>
            <a:pPr marL="0" indent="0">
              <a:buNone/>
            </a:pPr>
            <a:endParaRPr lang="en-US" dirty="0"/>
          </a:p>
          <a:p>
            <a:pPr>
              <a:buFont typeface="Wingdings" panose="05000000000000000000" pitchFamily="2" charset="2"/>
              <a:buChar char="§"/>
            </a:pPr>
            <a:r>
              <a:rPr lang="en-US" sz="2400" b="1" dirty="0">
                <a:solidFill>
                  <a:srgbClr val="0070C0"/>
                </a:solidFill>
              </a:rPr>
              <a:t>1.5 </a:t>
            </a:r>
            <a:r>
              <a:rPr lang="en-US" sz="2400" b="1" dirty="0" err="1">
                <a:solidFill>
                  <a:srgbClr val="0070C0"/>
                </a:solidFill>
              </a:rPr>
              <a:t>fl</a:t>
            </a:r>
            <a:r>
              <a:rPr lang="en-US" sz="2400" b="1" dirty="0">
                <a:solidFill>
                  <a:srgbClr val="0070C0"/>
                </a:solidFill>
              </a:rPr>
              <a:t> oz (45.4 ml) </a:t>
            </a:r>
          </a:p>
          <a:p>
            <a:pPr>
              <a:buFont typeface="Wingdings" panose="05000000000000000000" pitchFamily="2" charset="2"/>
              <a:buChar char="ü"/>
            </a:pPr>
            <a:r>
              <a:rPr lang="en-US" sz="2000" dirty="0"/>
              <a:t>dilute in one gal of water</a:t>
            </a:r>
          </a:p>
          <a:p>
            <a:pPr>
              <a:buFont typeface="Wingdings" panose="05000000000000000000" pitchFamily="2" charset="2"/>
              <a:buChar char="ü"/>
            </a:pPr>
            <a:r>
              <a:rPr lang="en-US" sz="2000" dirty="0"/>
              <a:t>active ingredient concentration is equivalent to 0.0076% Fipronil</a:t>
            </a:r>
          </a:p>
          <a:p>
            <a:pPr>
              <a:buFont typeface="Wingdings" panose="05000000000000000000" pitchFamily="2" charset="2"/>
              <a:buChar char="ü"/>
            </a:pPr>
            <a:r>
              <a:rPr lang="en-US" sz="2000" dirty="0"/>
              <a:t>recommended for severe pest infestation</a:t>
            </a:r>
          </a:p>
          <a:p>
            <a:endParaRPr lang="en-US" dirty="0"/>
          </a:p>
        </p:txBody>
      </p:sp>
      <p:sp>
        <p:nvSpPr>
          <p:cNvPr id="4" name="Content Placeholder 3">
            <a:extLst>
              <a:ext uri="{FF2B5EF4-FFF2-40B4-BE49-F238E27FC236}">
                <a16:creationId xmlns:a16="http://schemas.microsoft.com/office/drawing/2014/main" id="{6D2F6EF9-9FD1-4AB8-B09B-4F9C3FC56804}"/>
              </a:ext>
            </a:extLst>
          </p:cNvPr>
          <p:cNvSpPr>
            <a:spLocks noGrp="1"/>
          </p:cNvSpPr>
          <p:nvPr>
            <p:ph sz="half" idx="2"/>
          </p:nvPr>
        </p:nvSpPr>
        <p:spPr>
          <a:xfrm>
            <a:off x="4425875" y="2896881"/>
            <a:ext cx="3913968" cy="3231461"/>
          </a:xfrm>
        </p:spPr>
        <p:txBody>
          <a:bodyPr>
            <a:normAutofit lnSpcReduction="10000"/>
          </a:bodyPr>
          <a:lstStyle/>
          <a:p>
            <a:r>
              <a:rPr lang="en-US" sz="2400" b="1" dirty="0">
                <a:solidFill>
                  <a:srgbClr val="0070C0"/>
                </a:solidFill>
              </a:rPr>
              <a:t>0.75 </a:t>
            </a:r>
            <a:r>
              <a:rPr lang="en-US" sz="2400" b="1" dirty="0" err="1">
                <a:solidFill>
                  <a:srgbClr val="0070C0"/>
                </a:solidFill>
              </a:rPr>
              <a:t>fl</a:t>
            </a:r>
            <a:r>
              <a:rPr lang="en-US" sz="2400" b="1" dirty="0">
                <a:solidFill>
                  <a:srgbClr val="0070C0"/>
                </a:solidFill>
              </a:rPr>
              <a:t> oz (22.7 ml) </a:t>
            </a:r>
          </a:p>
          <a:p>
            <a:pPr>
              <a:buFont typeface="Wingdings" panose="05000000000000000000" pitchFamily="2" charset="2"/>
              <a:buChar char="ü"/>
            </a:pPr>
            <a:r>
              <a:rPr lang="en-US" sz="2000" dirty="0"/>
              <a:t>dilute in one gal of water</a:t>
            </a:r>
          </a:p>
          <a:p>
            <a:pPr>
              <a:buFont typeface="Wingdings" panose="05000000000000000000" pitchFamily="2" charset="2"/>
              <a:buChar char="ü"/>
            </a:pPr>
            <a:r>
              <a:rPr lang="en-US" sz="2000" dirty="0"/>
              <a:t>active ingredient concentration is equivalent to 0.0038% Fipronil</a:t>
            </a:r>
          </a:p>
          <a:p>
            <a:pPr>
              <a:buFont typeface="Wingdings" panose="05000000000000000000" pitchFamily="2" charset="2"/>
              <a:buChar char="ü"/>
            </a:pPr>
            <a:r>
              <a:rPr lang="en-US" sz="2000" dirty="0"/>
              <a:t>recommended for initial service or clean out treatments</a:t>
            </a:r>
          </a:p>
          <a:p>
            <a:pPr marL="0" indent="0">
              <a:buNone/>
            </a:pPr>
            <a:endParaRPr lang="en-US" dirty="0"/>
          </a:p>
        </p:txBody>
      </p:sp>
      <p:sp>
        <p:nvSpPr>
          <p:cNvPr id="5" name="Rectangle 4">
            <a:extLst>
              <a:ext uri="{FF2B5EF4-FFF2-40B4-BE49-F238E27FC236}">
                <a16:creationId xmlns:a16="http://schemas.microsoft.com/office/drawing/2014/main" id="{48591C7B-FA8A-49FD-8EE9-FBF6710B43C1}"/>
              </a:ext>
            </a:extLst>
          </p:cNvPr>
          <p:cNvSpPr/>
          <p:nvPr/>
        </p:nvSpPr>
        <p:spPr>
          <a:xfrm>
            <a:off x="8339842" y="2690336"/>
            <a:ext cx="3757620" cy="3447098"/>
          </a:xfrm>
          <a:prstGeom prst="rect">
            <a:avLst/>
          </a:prstGeom>
        </p:spPr>
        <p:txBody>
          <a:bodyPr wrap="square">
            <a:spAutoFit/>
          </a:bodyPr>
          <a:lstStyle/>
          <a:p>
            <a:endParaRPr lang="en-US" b="1" dirty="0"/>
          </a:p>
          <a:p>
            <a:pPr marL="342900" indent="-342900">
              <a:buFont typeface="Wingdings" panose="05000000000000000000" pitchFamily="2" charset="2"/>
              <a:buChar char="§"/>
            </a:pPr>
            <a:r>
              <a:rPr lang="en-US" sz="2400" b="1" dirty="0">
                <a:solidFill>
                  <a:srgbClr val="0070C0"/>
                </a:solidFill>
              </a:rPr>
              <a:t>0.25 </a:t>
            </a:r>
            <a:r>
              <a:rPr lang="en-US" sz="2400" b="1" dirty="0" err="1">
                <a:solidFill>
                  <a:srgbClr val="0070C0"/>
                </a:solidFill>
              </a:rPr>
              <a:t>fl</a:t>
            </a:r>
            <a:r>
              <a:rPr lang="en-US" sz="2400" b="1" dirty="0">
                <a:solidFill>
                  <a:srgbClr val="0070C0"/>
                </a:solidFill>
              </a:rPr>
              <a:t> oz (7.5 ml) </a:t>
            </a:r>
          </a:p>
          <a:p>
            <a:endParaRPr lang="en-US" sz="1600" dirty="0">
              <a:solidFill>
                <a:schemeClr val="accent1"/>
              </a:solidFill>
            </a:endParaRPr>
          </a:p>
          <a:p>
            <a:pPr marL="285750" indent="-285750">
              <a:buFont typeface="Wingdings" panose="05000000000000000000" pitchFamily="2" charset="2"/>
              <a:buChar char="ü"/>
            </a:pPr>
            <a:r>
              <a:rPr lang="en-US" sz="2000" dirty="0"/>
              <a:t>dilute in one gal of water</a:t>
            </a:r>
          </a:p>
          <a:p>
            <a:endParaRPr lang="en-US" sz="2000" dirty="0"/>
          </a:p>
          <a:p>
            <a:pPr marL="285750" indent="-285750">
              <a:buFont typeface="Wingdings" panose="05000000000000000000" pitchFamily="2" charset="2"/>
              <a:buChar char="ü"/>
            </a:pPr>
            <a:r>
              <a:rPr lang="en-US" sz="2000" dirty="0"/>
              <a:t>active ingredient concentration is equivalent to 0.0013% Fipronil</a:t>
            </a:r>
          </a:p>
          <a:p>
            <a:endParaRPr lang="en-US" sz="2000" dirty="0"/>
          </a:p>
          <a:p>
            <a:pPr marL="285750" indent="-285750">
              <a:buFont typeface="Wingdings" panose="05000000000000000000" pitchFamily="2" charset="2"/>
              <a:buChar char="ü"/>
            </a:pPr>
            <a:r>
              <a:rPr lang="en-US" sz="2000" dirty="0"/>
              <a:t>recommended for maintenance treatments</a:t>
            </a:r>
          </a:p>
        </p:txBody>
      </p:sp>
    </p:spTree>
    <p:extLst>
      <p:ext uri="{BB962C8B-B14F-4D97-AF65-F5344CB8AC3E}">
        <p14:creationId xmlns:p14="http://schemas.microsoft.com/office/powerpoint/2010/main" val="161496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F4C3C-55BD-40FC-8B56-1D5BAC800025}"/>
              </a:ext>
            </a:extLst>
          </p:cNvPr>
          <p:cNvSpPr>
            <a:spLocks noGrp="1"/>
          </p:cNvSpPr>
          <p:nvPr>
            <p:ph type="title"/>
          </p:nvPr>
        </p:nvSpPr>
        <p:spPr>
          <a:xfrm>
            <a:off x="581193" y="591672"/>
            <a:ext cx="11029616" cy="644346"/>
          </a:xfrm>
        </p:spPr>
        <p:txBody>
          <a:bodyPr>
            <a:normAutofit/>
          </a:bodyPr>
          <a:lstStyle/>
          <a:p>
            <a:r>
              <a:rPr lang="en-US" sz="3600" dirty="0"/>
              <a:t>STATE REGISTRATIONS</a:t>
            </a:r>
          </a:p>
        </p:txBody>
      </p:sp>
      <p:sp>
        <p:nvSpPr>
          <p:cNvPr id="3" name="Content Placeholder 2">
            <a:extLst>
              <a:ext uri="{FF2B5EF4-FFF2-40B4-BE49-F238E27FC236}">
                <a16:creationId xmlns:a16="http://schemas.microsoft.com/office/drawing/2014/main" id="{8E728DAA-70AE-4371-9C10-236AF2D0465F}"/>
              </a:ext>
            </a:extLst>
          </p:cNvPr>
          <p:cNvSpPr>
            <a:spLocks noGrp="1"/>
          </p:cNvSpPr>
          <p:nvPr>
            <p:ph sz="half" idx="1"/>
          </p:nvPr>
        </p:nvSpPr>
        <p:spPr>
          <a:xfrm>
            <a:off x="581193" y="1374753"/>
            <a:ext cx="8991629" cy="5479827"/>
          </a:xfrm>
        </p:spPr>
        <p:txBody>
          <a:bodyPr>
            <a:noAutofit/>
          </a:bodyPr>
          <a:lstStyle/>
          <a:p>
            <a:r>
              <a:rPr lang="en-US" sz="1400" dirty="0"/>
              <a:t>Alabama</a:t>
            </a:r>
          </a:p>
          <a:p>
            <a:r>
              <a:rPr lang="en-US" sz="1400" dirty="0"/>
              <a:t>Arkansas</a:t>
            </a:r>
          </a:p>
          <a:p>
            <a:r>
              <a:rPr lang="en-US" sz="1400" dirty="0"/>
              <a:t>Arizona</a:t>
            </a:r>
          </a:p>
          <a:p>
            <a:r>
              <a:rPr lang="en-US" sz="1400" dirty="0"/>
              <a:t>Florida</a:t>
            </a:r>
          </a:p>
          <a:p>
            <a:r>
              <a:rPr lang="en-US" sz="1400" dirty="0"/>
              <a:t>Georgia</a:t>
            </a:r>
          </a:p>
          <a:p>
            <a:r>
              <a:rPr lang="en-US" sz="1400" dirty="0"/>
              <a:t>Hawaii</a:t>
            </a:r>
          </a:p>
          <a:p>
            <a:r>
              <a:rPr lang="en-US" sz="1400" dirty="0"/>
              <a:t>Idaho</a:t>
            </a:r>
          </a:p>
          <a:p>
            <a:r>
              <a:rPr lang="en-US" sz="1400" dirty="0"/>
              <a:t>Illinois</a:t>
            </a:r>
          </a:p>
          <a:p>
            <a:r>
              <a:rPr lang="en-US" sz="1400" dirty="0"/>
              <a:t>Indiana</a:t>
            </a:r>
          </a:p>
          <a:p>
            <a:r>
              <a:rPr lang="en-US" sz="1400" dirty="0"/>
              <a:t>Kansas</a:t>
            </a:r>
          </a:p>
          <a:p>
            <a:r>
              <a:rPr lang="en-US" sz="1400" dirty="0"/>
              <a:t>Kentucky</a:t>
            </a:r>
          </a:p>
          <a:p>
            <a:r>
              <a:rPr lang="en-US" sz="1400" dirty="0"/>
              <a:t>Louisiana</a:t>
            </a:r>
          </a:p>
          <a:p>
            <a:r>
              <a:rPr lang="en-US" sz="1400" dirty="0"/>
              <a:t>Michigan</a:t>
            </a:r>
          </a:p>
          <a:p>
            <a:r>
              <a:rPr lang="en-US" sz="1400" dirty="0"/>
              <a:t>Missouri</a:t>
            </a:r>
          </a:p>
          <a:p>
            <a:r>
              <a:rPr lang="en-US" sz="1400" dirty="0"/>
              <a:t>Nevada</a:t>
            </a:r>
          </a:p>
          <a:p>
            <a:r>
              <a:rPr lang="en-US" sz="1400" dirty="0"/>
              <a:t>New Mexico</a:t>
            </a:r>
          </a:p>
          <a:p>
            <a:endParaRPr lang="en-US" sz="1800" dirty="0"/>
          </a:p>
        </p:txBody>
      </p:sp>
      <p:sp>
        <p:nvSpPr>
          <p:cNvPr id="4" name="Content Placeholder 3">
            <a:extLst>
              <a:ext uri="{FF2B5EF4-FFF2-40B4-BE49-F238E27FC236}">
                <a16:creationId xmlns:a16="http://schemas.microsoft.com/office/drawing/2014/main" id="{3CDB9B67-69BD-438A-9C3B-E5F2665403CF}"/>
              </a:ext>
            </a:extLst>
          </p:cNvPr>
          <p:cNvSpPr>
            <a:spLocks noGrp="1"/>
          </p:cNvSpPr>
          <p:nvPr>
            <p:ph sz="half" idx="2"/>
          </p:nvPr>
        </p:nvSpPr>
        <p:spPr>
          <a:xfrm>
            <a:off x="3720661" y="1534552"/>
            <a:ext cx="6263145" cy="5410726"/>
          </a:xfrm>
        </p:spPr>
        <p:txBody>
          <a:bodyPr>
            <a:normAutofit fontScale="92500" lnSpcReduction="10000"/>
          </a:bodyPr>
          <a:lstStyle/>
          <a:p>
            <a:r>
              <a:rPr lang="en-US" sz="1400" dirty="0"/>
              <a:t>New York  					                      </a:t>
            </a:r>
          </a:p>
          <a:p>
            <a:r>
              <a:rPr lang="en-US" sz="1400" dirty="0"/>
              <a:t>North Carolina</a:t>
            </a:r>
          </a:p>
          <a:p>
            <a:r>
              <a:rPr lang="en-US" sz="1400" dirty="0"/>
              <a:t>New Hampshire</a:t>
            </a:r>
          </a:p>
          <a:p>
            <a:r>
              <a:rPr lang="en-US" sz="1400" dirty="0"/>
              <a:t>Ohio</a:t>
            </a:r>
          </a:p>
          <a:p>
            <a:r>
              <a:rPr lang="en-US" sz="1400" dirty="0"/>
              <a:t>Oklahoma</a:t>
            </a:r>
          </a:p>
          <a:p>
            <a:r>
              <a:rPr lang="en-US" sz="1400" dirty="0"/>
              <a:t>Oregon</a:t>
            </a:r>
          </a:p>
          <a:p>
            <a:r>
              <a:rPr lang="en-US" sz="1400" dirty="0"/>
              <a:t>Pennsylvania</a:t>
            </a:r>
          </a:p>
          <a:p>
            <a:r>
              <a:rPr lang="en-US" sz="1400" dirty="0"/>
              <a:t>South Carolina</a:t>
            </a:r>
          </a:p>
          <a:p>
            <a:r>
              <a:rPr lang="en-US" sz="1400" dirty="0"/>
              <a:t>Tennessee</a:t>
            </a:r>
          </a:p>
          <a:p>
            <a:r>
              <a:rPr lang="en-US" sz="1400" dirty="0"/>
              <a:t>Texas</a:t>
            </a:r>
          </a:p>
          <a:p>
            <a:r>
              <a:rPr lang="en-US" sz="1400" dirty="0"/>
              <a:t>Utah</a:t>
            </a:r>
          </a:p>
          <a:p>
            <a:r>
              <a:rPr lang="en-US" sz="1400" dirty="0"/>
              <a:t>Virginia</a:t>
            </a:r>
          </a:p>
          <a:p>
            <a:r>
              <a:rPr lang="en-US" sz="1400" dirty="0"/>
              <a:t>Washington</a:t>
            </a:r>
          </a:p>
          <a:p>
            <a:r>
              <a:rPr lang="en-US" sz="1400" dirty="0"/>
              <a:t>Delaware</a:t>
            </a:r>
          </a:p>
          <a:p>
            <a:r>
              <a:rPr lang="en-GB" sz="1400" b="0" i="0" dirty="0">
                <a:solidFill>
                  <a:srgbClr val="222222"/>
                </a:solidFill>
                <a:effectLst/>
              </a:rPr>
              <a:t>Maine</a:t>
            </a:r>
          </a:p>
          <a:p>
            <a:r>
              <a:rPr lang="en-GB" sz="1400" b="0" i="0" dirty="0">
                <a:solidFill>
                  <a:srgbClr val="222222"/>
                </a:solidFill>
                <a:effectLst/>
              </a:rPr>
              <a:t>New Jersey</a:t>
            </a:r>
          </a:p>
          <a:p>
            <a:r>
              <a:rPr lang="en-GB" sz="1400" b="0" i="0" dirty="0">
                <a:solidFill>
                  <a:srgbClr val="222222"/>
                </a:solidFill>
                <a:effectLst/>
                <a:latin typeface="Franklin Gothic Book" panose="020B0503020102020204" pitchFamily="34" charset="0"/>
              </a:rPr>
              <a:t>Maryland</a:t>
            </a:r>
            <a:endParaRPr lang="en-US" sz="1400" dirty="0"/>
          </a:p>
          <a:p>
            <a:endParaRPr lang="en-US" sz="1400" dirty="0">
              <a:solidFill>
                <a:srgbClr val="FF0000"/>
              </a:solidFill>
            </a:endParaRPr>
          </a:p>
          <a:p>
            <a:endParaRPr lang="en-US" sz="2900" dirty="0"/>
          </a:p>
        </p:txBody>
      </p:sp>
      <p:sp>
        <p:nvSpPr>
          <p:cNvPr id="5" name="TextBox 4">
            <a:extLst>
              <a:ext uri="{FF2B5EF4-FFF2-40B4-BE49-F238E27FC236}">
                <a16:creationId xmlns:a16="http://schemas.microsoft.com/office/drawing/2014/main" id="{54A1E0C8-1495-456E-91CB-62F4678D102B}"/>
              </a:ext>
            </a:extLst>
          </p:cNvPr>
          <p:cNvSpPr txBox="1"/>
          <p:nvPr/>
        </p:nvSpPr>
        <p:spPr>
          <a:xfrm>
            <a:off x="6808870" y="1074197"/>
            <a:ext cx="5527903" cy="1556067"/>
          </a:xfrm>
          <a:prstGeom prst="rect">
            <a:avLst/>
          </a:prstGeom>
          <a:noFill/>
        </p:spPr>
        <p:txBody>
          <a:bodyPr wrap="square" rtlCol="0">
            <a:spAutoFit/>
          </a:bodyPr>
          <a:lstStyle/>
          <a:p>
            <a:pPr marL="285750" indent="-285750">
              <a:lnSpc>
                <a:spcPct val="150000"/>
              </a:lnSpc>
              <a:buClr>
                <a:schemeClr val="accent1"/>
              </a:buClr>
              <a:buFont typeface="Wingdings" panose="05000000000000000000" pitchFamily="2" charset="2"/>
              <a:buChar char="§"/>
            </a:pPr>
            <a:r>
              <a:rPr lang="en-GB" sz="1300" b="0" i="0" dirty="0">
                <a:solidFill>
                  <a:srgbClr val="222222"/>
                </a:solidFill>
                <a:effectLst/>
                <a:latin typeface="Franklin Gothic Book" panose="020B0503020102020204" pitchFamily="34" charset="0"/>
              </a:rPr>
              <a:t>Massachusetts </a:t>
            </a:r>
          </a:p>
          <a:p>
            <a:pPr marL="285750" indent="-285750">
              <a:lnSpc>
                <a:spcPct val="150000"/>
              </a:lnSpc>
              <a:buClr>
                <a:schemeClr val="accent1"/>
              </a:buClr>
              <a:buFont typeface="Wingdings" panose="05000000000000000000" pitchFamily="2" charset="2"/>
              <a:buChar char="§"/>
            </a:pPr>
            <a:r>
              <a:rPr lang="en-GB" sz="1300" b="0" i="0" dirty="0">
                <a:solidFill>
                  <a:srgbClr val="222222"/>
                </a:solidFill>
                <a:effectLst/>
                <a:latin typeface="Franklin Gothic Book" panose="020B0503020102020204" pitchFamily="34" charset="0"/>
              </a:rPr>
              <a:t>Mississippi </a:t>
            </a:r>
          </a:p>
          <a:p>
            <a:pPr marL="285750" indent="-285750">
              <a:lnSpc>
                <a:spcPct val="150000"/>
              </a:lnSpc>
              <a:buClr>
                <a:schemeClr val="accent1"/>
              </a:buClr>
              <a:buFont typeface="Wingdings" panose="05000000000000000000" pitchFamily="2" charset="2"/>
              <a:buChar char="§"/>
            </a:pPr>
            <a:r>
              <a:rPr lang="en-GB" sz="1300" b="0" i="0" dirty="0">
                <a:solidFill>
                  <a:srgbClr val="222222"/>
                </a:solidFill>
                <a:effectLst/>
                <a:latin typeface="Franklin Gothic Book" panose="020B0503020102020204" pitchFamily="34" charset="0"/>
              </a:rPr>
              <a:t>Wisconsin</a:t>
            </a:r>
          </a:p>
          <a:p>
            <a:pPr marL="285750" indent="-285750">
              <a:lnSpc>
                <a:spcPct val="150000"/>
              </a:lnSpc>
              <a:buClr>
                <a:schemeClr val="accent1"/>
              </a:buClr>
              <a:buFont typeface="Wingdings" panose="05000000000000000000" pitchFamily="2" charset="2"/>
              <a:buChar char="§"/>
            </a:pPr>
            <a:r>
              <a:rPr lang="en-GB" sz="1300" dirty="0">
                <a:solidFill>
                  <a:srgbClr val="222222"/>
                </a:solidFill>
                <a:latin typeface="Franklin Gothic Book" panose="020B0503020102020204" pitchFamily="34" charset="0"/>
              </a:rPr>
              <a:t>Iowa</a:t>
            </a:r>
          </a:p>
          <a:p>
            <a:pPr marL="285750" indent="-285750">
              <a:lnSpc>
                <a:spcPct val="150000"/>
              </a:lnSpc>
              <a:buClr>
                <a:schemeClr val="accent1"/>
              </a:buClr>
              <a:buFont typeface="Wingdings" panose="05000000000000000000" pitchFamily="2" charset="2"/>
              <a:buChar char="§"/>
            </a:pPr>
            <a:r>
              <a:rPr lang="en-GB" sz="1300">
                <a:solidFill>
                  <a:srgbClr val="222222"/>
                </a:solidFill>
                <a:latin typeface="Franklin Gothic Book" panose="020B0503020102020204" pitchFamily="34" charset="0"/>
              </a:rPr>
              <a:t>Rhode Island</a:t>
            </a:r>
            <a:endParaRPr lang="en-GB" sz="1300" dirty="0">
              <a:latin typeface="Franklin Gothic Book" panose="020B0503020102020204" pitchFamily="34" charset="0"/>
            </a:endParaRPr>
          </a:p>
        </p:txBody>
      </p:sp>
    </p:spTree>
    <p:extLst>
      <p:ext uri="{BB962C8B-B14F-4D97-AF65-F5344CB8AC3E}">
        <p14:creationId xmlns:p14="http://schemas.microsoft.com/office/powerpoint/2010/main" val="3156135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D06B3-4569-4F8D-8ED1-B36E7F9836F5}"/>
              </a:ext>
            </a:extLst>
          </p:cNvPr>
          <p:cNvSpPr>
            <a:spLocks noGrp="1"/>
          </p:cNvSpPr>
          <p:nvPr>
            <p:ph type="title"/>
          </p:nvPr>
        </p:nvSpPr>
        <p:spPr/>
        <p:txBody>
          <a:bodyPr>
            <a:normAutofit/>
          </a:bodyPr>
          <a:lstStyle/>
          <a:p>
            <a:r>
              <a:rPr lang="en-US" sz="4400" dirty="0"/>
              <a:t>TESTIMONIALS</a:t>
            </a:r>
          </a:p>
        </p:txBody>
      </p:sp>
      <p:sp>
        <p:nvSpPr>
          <p:cNvPr id="3" name="Content Placeholder 2">
            <a:extLst>
              <a:ext uri="{FF2B5EF4-FFF2-40B4-BE49-F238E27FC236}">
                <a16:creationId xmlns:a16="http://schemas.microsoft.com/office/drawing/2014/main" id="{6342E495-BFC3-41F5-A6F0-6DA3967528D9}"/>
              </a:ext>
            </a:extLst>
          </p:cNvPr>
          <p:cNvSpPr>
            <a:spLocks noGrp="1"/>
          </p:cNvSpPr>
          <p:nvPr>
            <p:ph sz="half" idx="1"/>
          </p:nvPr>
        </p:nvSpPr>
        <p:spPr>
          <a:xfrm>
            <a:off x="199785" y="1821117"/>
            <a:ext cx="5576175" cy="4725680"/>
          </a:xfrm>
        </p:spPr>
        <p:txBody>
          <a:bodyPr>
            <a:normAutofit fontScale="77500" lnSpcReduction="20000"/>
          </a:bodyPr>
          <a:lstStyle/>
          <a:p>
            <a:r>
              <a:rPr lang="en-US" sz="2300" dirty="0"/>
              <a:t>“Plain and simple, this product </a:t>
            </a:r>
            <a:r>
              <a:rPr lang="en-US" sz="2300" b="1" dirty="0">
                <a:solidFill>
                  <a:srgbClr val="0070C0"/>
                </a:solidFill>
              </a:rPr>
              <a:t>WORKS!! </a:t>
            </a:r>
            <a:r>
              <a:rPr lang="en-US" sz="2300" dirty="0"/>
              <a:t>Fipronil-Plus-C is a non-repellent insecticide that can be applied to the exterior of buildings and structures as well as an interior application, with </a:t>
            </a:r>
            <a:r>
              <a:rPr lang="en-US" sz="2300" b="1" dirty="0">
                <a:solidFill>
                  <a:srgbClr val="0070C0"/>
                </a:solidFill>
              </a:rPr>
              <a:t>NO ODOR</a:t>
            </a:r>
            <a:r>
              <a:rPr lang="en-US" sz="2300" dirty="0"/>
              <a:t>. I love this product when dealing with difficult to control ants – especially fire ants. One application – </a:t>
            </a:r>
            <a:r>
              <a:rPr lang="en-US" sz="2300" b="1" dirty="0">
                <a:solidFill>
                  <a:srgbClr val="0070C0"/>
                </a:solidFill>
              </a:rPr>
              <a:t>zero budding – zero retreats.</a:t>
            </a:r>
            <a:r>
              <a:rPr lang="en-US" sz="2300" dirty="0"/>
              <a:t>”</a:t>
            </a:r>
          </a:p>
          <a:p>
            <a:pPr marL="0" indent="0">
              <a:buNone/>
            </a:pPr>
            <a:r>
              <a:rPr lang="en-US" sz="2000" dirty="0"/>
              <a:t>     </a:t>
            </a:r>
            <a:r>
              <a:rPr lang="en-US" sz="2000" b="1" dirty="0">
                <a:solidFill>
                  <a:srgbClr val="0070C0"/>
                </a:solidFill>
              </a:rPr>
              <a:t>Jessica C.</a:t>
            </a:r>
          </a:p>
          <a:p>
            <a:pPr marL="0" indent="0">
              <a:buNone/>
            </a:pPr>
            <a:r>
              <a:rPr lang="en-US" sz="2000" b="1" dirty="0">
                <a:solidFill>
                  <a:srgbClr val="0070C0"/>
                </a:solidFill>
              </a:rPr>
              <a:t>     Magic Pest Control</a:t>
            </a:r>
          </a:p>
          <a:p>
            <a:endParaRPr lang="en-US" dirty="0"/>
          </a:p>
        </p:txBody>
      </p:sp>
      <p:sp>
        <p:nvSpPr>
          <p:cNvPr id="4" name="Content Placeholder 3">
            <a:extLst>
              <a:ext uri="{FF2B5EF4-FFF2-40B4-BE49-F238E27FC236}">
                <a16:creationId xmlns:a16="http://schemas.microsoft.com/office/drawing/2014/main" id="{5A2F355A-83A0-4AB2-8A54-5476A97B4998}"/>
              </a:ext>
            </a:extLst>
          </p:cNvPr>
          <p:cNvSpPr>
            <a:spLocks noGrp="1"/>
          </p:cNvSpPr>
          <p:nvPr>
            <p:ph sz="half" idx="2"/>
          </p:nvPr>
        </p:nvSpPr>
        <p:spPr>
          <a:xfrm>
            <a:off x="6034634" y="2228003"/>
            <a:ext cx="5883301" cy="3633047"/>
          </a:xfrm>
        </p:spPr>
        <p:txBody>
          <a:bodyPr>
            <a:normAutofit fontScale="77500" lnSpcReduction="20000"/>
          </a:bodyPr>
          <a:lstStyle/>
          <a:p>
            <a:endParaRPr lang="en-US" dirty="0"/>
          </a:p>
          <a:p>
            <a:endParaRPr lang="en-US" dirty="0"/>
          </a:p>
          <a:p>
            <a:r>
              <a:rPr lang="en-US" sz="1900" dirty="0"/>
              <a:t>The potential benefits of cellulose entrapment technology to the people and environment of the United States are enormous. This particular cellulose entrapment technology maintains or increases the efficacy of conventional active ingredients at lower application rates than used for conventional pesticides without cellulose, while at the same time reducing risk and increased safety to the applicator, the property owner, and the environment. These benefits have been demonstrated by chemical analysis, scanning electronmicrographs, and bioassays.</a:t>
            </a:r>
          </a:p>
          <a:p>
            <a:pPr marL="0" indent="0">
              <a:buNone/>
            </a:pPr>
            <a:r>
              <a:rPr lang="en-US" sz="1900" b="1" dirty="0">
                <a:solidFill>
                  <a:srgbClr val="0070C0"/>
                </a:solidFill>
              </a:rPr>
              <a:t>      George Rotramel </a:t>
            </a:r>
            <a:r>
              <a:rPr lang="en-US" sz="2100" b="1" dirty="0">
                <a:solidFill>
                  <a:srgbClr val="0070C0"/>
                </a:solidFill>
              </a:rPr>
              <a:t>PhD</a:t>
            </a:r>
            <a:r>
              <a:rPr lang="en-US" sz="1900" b="1" dirty="0">
                <a:solidFill>
                  <a:srgbClr val="0070C0"/>
                </a:solidFill>
              </a:rPr>
              <a:t>, </a:t>
            </a:r>
          </a:p>
          <a:p>
            <a:pPr marL="0" indent="0">
              <a:buNone/>
            </a:pPr>
            <a:r>
              <a:rPr lang="en-US" sz="1900" b="1" dirty="0">
                <a:solidFill>
                  <a:srgbClr val="0070C0"/>
                </a:solidFill>
              </a:rPr>
              <a:t>       Rotramel Technical Service</a:t>
            </a:r>
          </a:p>
          <a:p>
            <a:pPr marL="0" indent="0">
              <a:buNone/>
            </a:pPr>
            <a:r>
              <a:rPr lang="en-US" dirty="0"/>
              <a:t> </a:t>
            </a:r>
          </a:p>
          <a:p>
            <a:endParaRPr lang="en-US" dirty="0"/>
          </a:p>
        </p:txBody>
      </p:sp>
    </p:spTree>
    <p:extLst>
      <p:ext uri="{BB962C8B-B14F-4D97-AF65-F5344CB8AC3E}">
        <p14:creationId xmlns:p14="http://schemas.microsoft.com/office/powerpoint/2010/main" val="3933270020"/>
      </p:ext>
    </p:extLst>
  </p:cSld>
  <p:clrMapOvr>
    <a:masterClrMapping/>
  </p:clrMapOvr>
</p:sld>
</file>

<file path=ppt/theme/theme1.xml><?xml version="1.0" encoding="utf-8"?>
<a:theme xmlns:a="http://schemas.openxmlformats.org/drawingml/2006/main" name="DividendVTI">
  <a:themeElements>
    <a:clrScheme name="AnalogousFromDarkSeedLeftStep">
      <a:dk1>
        <a:srgbClr val="000000"/>
      </a:dk1>
      <a:lt1>
        <a:srgbClr val="FFFFFF"/>
      </a:lt1>
      <a:dk2>
        <a:srgbClr val="243B41"/>
      </a:dk2>
      <a:lt2>
        <a:srgbClr val="E2E8E3"/>
      </a:lt2>
      <a:accent1>
        <a:srgbClr val="E729D2"/>
      </a:accent1>
      <a:accent2>
        <a:srgbClr val="9D1FD6"/>
      </a:accent2>
      <a:accent3>
        <a:srgbClr val="6E40E9"/>
      </a:accent3>
      <a:accent4>
        <a:srgbClr val="4056DC"/>
      </a:accent4>
      <a:accent5>
        <a:srgbClr val="2993E7"/>
      </a:accent5>
      <a:accent6>
        <a:srgbClr val="14B5B9"/>
      </a:accent6>
      <a:hlink>
        <a:srgbClr val="5883C7"/>
      </a:hlink>
      <a:folHlink>
        <a:srgbClr val="82828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91</TotalTime>
  <Words>841</Words>
  <Application>Microsoft Office PowerPoint</Application>
  <PresentationFormat>Widescreen</PresentationFormat>
  <Paragraphs>144</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Franklin Gothic Book</vt:lpstr>
      <vt:lpstr>Franklin Gothic Demi</vt:lpstr>
      <vt:lpstr>Wingdings</vt:lpstr>
      <vt:lpstr>Wingdings 2</vt:lpstr>
      <vt:lpstr>DividendVTI</vt:lpstr>
      <vt:lpstr>                                          FIPRONIL-PLUS-C                                   Fipronil 0.65%                                                             With                               Cellulose entrapment technology</vt:lpstr>
      <vt:lpstr>FIPRONIL-Plus-C</vt:lpstr>
      <vt:lpstr>SDS Toxicology Comparison</vt:lpstr>
      <vt:lpstr>R&amp;D INDUSTRY SUPPORT</vt:lpstr>
      <vt:lpstr>LISTED PESTS</vt:lpstr>
      <vt:lpstr>USE AREAS – Indoor &amp; OUTDOOR USE                          in the Following structures:</vt:lpstr>
      <vt:lpstr>USE RATES</vt:lpstr>
      <vt:lpstr>STATE REGISTRATIONS</vt:lpstr>
      <vt:lpstr>TESTIMONIALS</vt:lpstr>
      <vt:lpstr>TESTIMONIALS</vt:lpstr>
      <vt:lpstr>FIPRONIL-PLUS-C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FIPRONIL PLUS C                                   Fipronil 0.65%                                                             With                               Cellulose entrapment technology</dc:title>
  <dc:creator>Raoul Persaud</dc:creator>
  <cp:lastModifiedBy>KIERON MASSIAH</cp:lastModifiedBy>
  <cp:revision>15</cp:revision>
  <dcterms:created xsi:type="dcterms:W3CDTF">2020-06-04T16:36:49Z</dcterms:created>
  <dcterms:modified xsi:type="dcterms:W3CDTF">2021-03-16T03:18:23Z</dcterms:modified>
</cp:coreProperties>
</file>